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864" r:id="rId2"/>
    <p:sldId id="2802" r:id="rId3"/>
    <p:sldId id="2804" r:id="rId4"/>
    <p:sldId id="2803" r:id="rId5"/>
    <p:sldId id="2800" r:id="rId6"/>
    <p:sldId id="521" r:id="rId7"/>
    <p:sldId id="2805" r:id="rId8"/>
    <p:sldId id="2792" r:id="rId9"/>
    <p:sldId id="2793" r:id="rId10"/>
    <p:sldId id="2834" r:id="rId11"/>
    <p:sldId id="2835" r:id="rId12"/>
    <p:sldId id="2794" r:id="rId13"/>
    <p:sldId id="2796" r:id="rId14"/>
    <p:sldId id="2797" r:id="rId15"/>
    <p:sldId id="2865" r:id="rId16"/>
    <p:sldId id="2866" r:id="rId17"/>
    <p:sldId id="2867" r:id="rId18"/>
    <p:sldId id="2468" r:id="rId19"/>
    <p:sldId id="2799" r:id="rId20"/>
    <p:sldId id="2815" r:id="rId21"/>
    <p:sldId id="2868" r:id="rId22"/>
    <p:sldId id="2748" r:id="rId23"/>
    <p:sldId id="2855" r:id="rId24"/>
    <p:sldId id="2854" r:id="rId25"/>
    <p:sldId id="2807" r:id="rId26"/>
    <p:sldId id="2856" r:id="rId27"/>
    <p:sldId id="2857" r:id="rId28"/>
    <p:sldId id="2808" r:id="rId29"/>
    <p:sldId id="2811" r:id="rId30"/>
    <p:sldId id="2810" r:id="rId31"/>
    <p:sldId id="2861" r:id="rId32"/>
    <p:sldId id="2862" r:id="rId33"/>
    <p:sldId id="2860" r:id="rId34"/>
    <p:sldId id="2863" r:id="rId35"/>
    <p:sldId id="2813" r:id="rId36"/>
    <p:sldId id="2814"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94"/>
  </p:normalViewPr>
  <p:slideViewPr>
    <p:cSldViewPr snapToGrid="0">
      <p:cViewPr varScale="1">
        <p:scale>
          <a:sx n="121" d="100"/>
          <a:sy n="121" d="100"/>
        </p:scale>
        <p:origin x="440" y="1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C396BB-452C-5A48-952C-8577FE553DEF}" type="datetimeFigureOut">
              <a:rPr lang="en-US" smtClean="0"/>
              <a:t>1/16/24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BCC86B-BAB6-C447-84F5-DF1A0AA1220A}" type="slidenum">
              <a:rPr lang="en-US" smtClean="0"/>
              <a:t>‹#›</a:t>
            </a:fld>
            <a:endParaRPr lang="en-US"/>
          </a:p>
        </p:txBody>
      </p:sp>
    </p:spTree>
    <p:extLst>
      <p:ext uri="{BB962C8B-B14F-4D97-AF65-F5344CB8AC3E}">
        <p14:creationId xmlns:p14="http://schemas.microsoft.com/office/powerpoint/2010/main" val="1561999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3F881E-A2E6-D14A-8A2D-A88E6D716B94}" type="slidenum">
              <a:rPr lang="en-US" smtClean="0"/>
              <a:t>1</a:t>
            </a:fld>
            <a:endParaRPr lang="en-US"/>
          </a:p>
        </p:txBody>
      </p:sp>
    </p:spTree>
    <p:extLst>
      <p:ext uri="{BB962C8B-B14F-4D97-AF65-F5344CB8AC3E}">
        <p14:creationId xmlns:p14="http://schemas.microsoft.com/office/powerpoint/2010/main" val="940963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25</a:t>
            </a:fld>
            <a:endParaRPr lang="en-US"/>
          </a:p>
        </p:txBody>
      </p:sp>
    </p:spTree>
    <p:extLst>
      <p:ext uri="{BB962C8B-B14F-4D97-AF65-F5344CB8AC3E}">
        <p14:creationId xmlns:p14="http://schemas.microsoft.com/office/powerpoint/2010/main" val="35222789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26</a:t>
            </a:fld>
            <a:endParaRPr lang="en-US"/>
          </a:p>
        </p:txBody>
      </p:sp>
    </p:spTree>
    <p:extLst>
      <p:ext uri="{BB962C8B-B14F-4D97-AF65-F5344CB8AC3E}">
        <p14:creationId xmlns:p14="http://schemas.microsoft.com/office/powerpoint/2010/main" val="408573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27</a:t>
            </a:fld>
            <a:endParaRPr lang="en-US"/>
          </a:p>
        </p:txBody>
      </p:sp>
    </p:spTree>
    <p:extLst>
      <p:ext uri="{BB962C8B-B14F-4D97-AF65-F5344CB8AC3E}">
        <p14:creationId xmlns:p14="http://schemas.microsoft.com/office/powerpoint/2010/main" val="14259390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28</a:t>
            </a:fld>
            <a:endParaRPr lang="en-US"/>
          </a:p>
        </p:txBody>
      </p:sp>
    </p:spTree>
    <p:extLst>
      <p:ext uri="{BB962C8B-B14F-4D97-AF65-F5344CB8AC3E}">
        <p14:creationId xmlns:p14="http://schemas.microsoft.com/office/powerpoint/2010/main" val="1939028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29</a:t>
            </a:fld>
            <a:endParaRPr lang="en-US"/>
          </a:p>
        </p:txBody>
      </p:sp>
    </p:spTree>
    <p:extLst>
      <p:ext uri="{BB962C8B-B14F-4D97-AF65-F5344CB8AC3E}">
        <p14:creationId xmlns:p14="http://schemas.microsoft.com/office/powerpoint/2010/main" val="379350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Roboto" panose="02000000000000000000" pitchFamily="2" charset="0"/>
              </a:rPr>
              <a:t>Emerging infectious diseases can be defined as infectious diseases that have newly appeared in a population or have existed but are rapidly increasing in incidence or geographic range, or that are caused by one of the NIAID Category A, B, or C priority pathogens.</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a:t>
            </a:fld>
            <a:endParaRPr lang="en-US"/>
          </a:p>
        </p:txBody>
      </p:sp>
    </p:spTree>
    <p:extLst>
      <p:ext uri="{BB962C8B-B14F-4D97-AF65-F5344CB8AC3E}">
        <p14:creationId xmlns:p14="http://schemas.microsoft.com/office/powerpoint/2010/main" val="2112957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Roboto" panose="02000000000000000000" pitchFamily="2" charset="0"/>
              </a:rPr>
              <a:t>Emerging infectious diseases can be defined as infectious diseases that have newly appeared in a population or have existed but are rapidly increasing in incidence or geographic range, or that are caused by one of the NIAID Category A, B, or C priority pathogens.</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a:t>
            </a:fld>
            <a:endParaRPr lang="en-US"/>
          </a:p>
        </p:txBody>
      </p:sp>
    </p:spTree>
    <p:extLst>
      <p:ext uri="{BB962C8B-B14F-4D97-AF65-F5344CB8AC3E}">
        <p14:creationId xmlns:p14="http://schemas.microsoft.com/office/powerpoint/2010/main" val="426517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Roboto" panose="02000000000000000000" pitchFamily="2" charset="0"/>
              </a:rPr>
              <a:t>Emerging infectious diseases can be defined as infectious diseases that have newly appeared in a population or have existed but are rapidly increasing in incidence or geographic range, or that are caused by one of the NIAID Category A, B, or C priority pathogens.</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a:t>
            </a:fld>
            <a:endParaRPr lang="en-US"/>
          </a:p>
        </p:txBody>
      </p:sp>
    </p:spTree>
    <p:extLst>
      <p:ext uri="{BB962C8B-B14F-4D97-AF65-F5344CB8AC3E}">
        <p14:creationId xmlns:p14="http://schemas.microsoft.com/office/powerpoint/2010/main" val="2891035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14</a:t>
            </a:fld>
            <a:endParaRPr lang="en-US"/>
          </a:p>
        </p:txBody>
      </p:sp>
    </p:spTree>
    <p:extLst>
      <p:ext uri="{BB962C8B-B14F-4D97-AF65-F5344CB8AC3E}">
        <p14:creationId xmlns:p14="http://schemas.microsoft.com/office/powerpoint/2010/main" val="4130322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BCC86B-BAB6-C447-84F5-DF1A0AA1220A}" type="slidenum">
              <a:rPr lang="en-US" smtClean="0"/>
              <a:t>16</a:t>
            </a:fld>
            <a:endParaRPr lang="en-US"/>
          </a:p>
        </p:txBody>
      </p:sp>
    </p:spTree>
    <p:extLst>
      <p:ext uri="{BB962C8B-B14F-4D97-AF65-F5344CB8AC3E}">
        <p14:creationId xmlns:p14="http://schemas.microsoft.com/office/powerpoint/2010/main" val="264031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19</a:t>
            </a:fld>
            <a:endParaRPr lang="en-US"/>
          </a:p>
        </p:txBody>
      </p:sp>
    </p:spTree>
    <p:extLst>
      <p:ext uri="{BB962C8B-B14F-4D97-AF65-F5344CB8AC3E}">
        <p14:creationId xmlns:p14="http://schemas.microsoft.com/office/powerpoint/2010/main" val="2052327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20</a:t>
            </a:fld>
            <a:endParaRPr lang="en-US"/>
          </a:p>
        </p:txBody>
      </p:sp>
    </p:spTree>
    <p:extLst>
      <p:ext uri="{BB962C8B-B14F-4D97-AF65-F5344CB8AC3E}">
        <p14:creationId xmlns:p14="http://schemas.microsoft.com/office/powerpoint/2010/main" val="2912682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21</a:t>
            </a:fld>
            <a:endParaRPr lang="en-US"/>
          </a:p>
        </p:txBody>
      </p:sp>
    </p:spTree>
    <p:extLst>
      <p:ext uri="{BB962C8B-B14F-4D97-AF65-F5344CB8AC3E}">
        <p14:creationId xmlns:p14="http://schemas.microsoft.com/office/powerpoint/2010/main" val="1469025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6A799-D0BC-E8A1-575C-56569DF75B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E4E880E-1935-4457-F995-C6506F03A3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A361EA7-0099-53A1-19EA-940B74341104}"/>
              </a:ext>
            </a:extLst>
          </p:cNvPr>
          <p:cNvSpPr>
            <a:spLocks noGrp="1"/>
          </p:cNvSpPr>
          <p:nvPr>
            <p:ph type="dt" sz="half" idx="10"/>
          </p:nvPr>
        </p:nvSpPr>
        <p:spPr/>
        <p:txBody>
          <a:bodyPr/>
          <a:lstStyle/>
          <a:p>
            <a:fld id="{B51FD70B-125C-894A-BBC4-B8262F877AF7}" type="datetimeFigureOut">
              <a:rPr lang="en-US" smtClean="0"/>
              <a:t>1/16/24</a:t>
            </a:fld>
            <a:endParaRPr lang="en-US"/>
          </a:p>
        </p:txBody>
      </p:sp>
      <p:sp>
        <p:nvSpPr>
          <p:cNvPr id="5" name="Footer Placeholder 4">
            <a:extLst>
              <a:ext uri="{FF2B5EF4-FFF2-40B4-BE49-F238E27FC236}">
                <a16:creationId xmlns:a16="http://schemas.microsoft.com/office/drawing/2014/main" id="{6EE14035-307C-A723-A52F-8AE259607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556834-8DF3-5240-F8D8-3DA322DBBF24}"/>
              </a:ext>
            </a:extLst>
          </p:cNvPr>
          <p:cNvSpPr>
            <a:spLocks noGrp="1"/>
          </p:cNvSpPr>
          <p:nvPr>
            <p:ph type="sldNum" sz="quarter" idx="12"/>
          </p:nvPr>
        </p:nvSpPr>
        <p:spPr/>
        <p:txBody>
          <a:bodyPr/>
          <a:lstStyle/>
          <a:p>
            <a:fld id="{2F9AFE38-B2F6-8445-B038-D3DEEFE3A556}" type="slidenum">
              <a:rPr lang="en-US" smtClean="0"/>
              <a:t>‹#›</a:t>
            </a:fld>
            <a:endParaRPr lang="en-US"/>
          </a:p>
        </p:txBody>
      </p:sp>
    </p:spTree>
    <p:extLst>
      <p:ext uri="{BB962C8B-B14F-4D97-AF65-F5344CB8AC3E}">
        <p14:creationId xmlns:p14="http://schemas.microsoft.com/office/powerpoint/2010/main" val="2882632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F4F7B-FB3D-CB70-9C97-42CD0DC41E6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781E38-D92F-3935-58F3-2B571E5B19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CC2569-4A6D-218E-55A5-9DE50EF60011}"/>
              </a:ext>
            </a:extLst>
          </p:cNvPr>
          <p:cNvSpPr>
            <a:spLocks noGrp="1"/>
          </p:cNvSpPr>
          <p:nvPr>
            <p:ph type="dt" sz="half" idx="10"/>
          </p:nvPr>
        </p:nvSpPr>
        <p:spPr/>
        <p:txBody>
          <a:bodyPr/>
          <a:lstStyle/>
          <a:p>
            <a:fld id="{B51FD70B-125C-894A-BBC4-B8262F877AF7}" type="datetimeFigureOut">
              <a:rPr lang="en-US" smtClean="0"/>
              <a:t>1/16/24</a:t>
            </a:fld>
            <a:endParaRPr lang="en-US"/>
          </a:p>
        </p:txBody>
      </p:sp>
      <p:sp>
        <p:nvSpPr>
          <p:cNvPr id="5" name="Footer Placeholder 4">
            <a:extLst>
              <a:ext uri="{FF2B5EF4-FFF2-40B4-BE49-F238E27FC236}">
                <a16:creationId xmlns:a16="http://schemas.microsoft.com/office/drawing/2014/main" id="{69024643-3245-836F-4345-32CAB90711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339802-4DDE-03E8-9B26-D01FEB20D6DD}"/>
              </a:ext>
            </a:extLst>
          </p:cNvPr>
          <p:cNvSpPr>
            <a:spLocks noGrp="1"/>
          </p:cNvSpPr>
          <p:nvPr>
            <p:ph type="sldNum" sz="quarter" idx="12"/>
          </p:nvPr>
        </p:nvSpPr>
        <p:spPr/>
        <p:txBody>
          <a:bodyPr/>
          <a:lstStyle/>
          <a:p>
            <a:fld id="{2F9AFE38-B2F6-8445-B038-D3DEEFE3A556}" type="slidenum">
              <a:rPr lang="en-US" smtClean="0"/>
              <a:t>‹#›</a:t>
            </a:fld>
            <a:endParaRPr lang="en-US"/>
          </a:p>
        </p:txBody>
      </p:sp>
    </p:spTree>
    <p:extLst>
      <p:ext uri="{BB962C8B-B14F-4D97-AF65-F5344CB8AC3E}">
        <p14:creationId xmlns:p14="http://schemas.microsoft.com/office/powerpoint/2010/main" val="36407856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EC176F-301E-B7EF-A684-9FE1F8CEEF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873074F-17F2-2E17-ABED-0BF75B3A8B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E8FCB3-922F-8ECA-BBC3-7A6BCA6A6058}"/>
              </a:ext>
            </a:extLst>
          </p:cNvPr>
          <p:cNvSpPr>
            <a:spLocks noGrp="1"/>
          </p:cNvSpPr>
          <p:nvPr>
            <p:ph type="dt" sz="half" idx="10"/>
          </p:nvPr>
        </p:nvSpPr>
        <p:spPr/>
        <p:txBody>
          <a:bodyPr/>
          <a:lstStyle/>
          <a:p>
            <a:fld id="{B51FD70B-125C-894A-BBC4-B8262F877AF7}" type="datetimeFigureOut">
              <a:rPr lang="en-US" smtClean="0"/>
              <a:t>1/16/24</a:t>
            </a:fld>
            <a:endParaRPr lang="en-US"/>
          </a:p>
        </p:txBody>
      </p:sp>
      <p:sp>
        <p:nvSpPr>
          <p:cNvPr id="5" name="Footer Placeholder 4">
            <a:extLst>
              <a:ext uri="{FF2B5EF4-FFF2-40B4-BE49-F238E27FC236}">
                <a16:creationId xmlns:a16="http://schemas.microsoft.com/office/drawing/2014/main" id="{07D4FBE7-8914-387B-F8CD-1DCF721518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7E32EA-F20E-21A6-FE3A-648E39A47A12}"/>
              </a:ext>
            </a:extLst>
          </p:cNvPr>
          <p:cNvSpPr>
            <a:spLocks noGrp="1"/>
          </p:cNvSpPr>
          <p:nvPr>
            <p:ph type="sldNum" sz="quarter" idx="12"/>
          </p:nvPr>
        </p:nvSpPr>
        <p:spPr/>
        <p:txBody>
          <a:bodyPr/>
          <a:lstStyle/>
          <a:p>
            <a:fld id="{2F9AFE38-B2F6-8445-B038-D3DEEFE3A556}" type="slidenum">
              <a:rPr lang="en-US" smtClean="0"/>
              <a:t>‹#›</a:t>
            </a:fld>
            <a:endParaRPr lang="en-US"/>
          </a:p>
        </p:txBody>
      </p:sp>
    </p:spTree>
    <p:extLst>
      <p:ext uri="{BB962C8B-B14F-4D97-AF65-F5344CB8AC3E}">
        <p14:creationId xmlns:p14="http://schemas.microsoft.com/office/powerpoint/2010/main" val="2735386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82160-97D5-622B-2B7F-5A65467834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D357F0-6292-8B72-693A-6E98A3CE1E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D35CF1-450A-D523-8EA8-E68F202B74A3}"/>
              </a:ext>
            </a:extLst>
          </p:cNvPr>
          <p:cNvSpPr>
            <a:spLocks noGrp="1"/>
          </p:cNvSpPr>
          <p:nvPr>
            <p:ph type="dt" sz="half" idx="10"/>
          </p:nvPr>
        </p:nvSpPr>
        <p:spPr/>
        <p:txBody>
          <a:bodyPr/>
          <a:lstStyle/>
          <a:p>
            <a:fld id="{B51FD70B-125C-894A-BBC4-B8262F877AF7}" type="datetimeFigureOut">
              <a:rPr lang="en-US" smtClean="0"/>
              <a:t>1/16/24</a:t>
            </a:fld>
            <a:endParaRPr lang="en-US"/>
          </a:p>
        </p:txBody>
      </p:sp>
      <p:sp>
        <p:nvSpPr>
          <p:cNvPr id="5" name="Footer Placeholder 4">
            <a:extLst>
              <a:ext uri="{FF2B5EF4-FFF2-40B4-BE49-F238E27FC236}">
                <a16:creationId xmlns:a16="http://schemas.microsoft.com/office/drawing/2014/main" id="{1C7F1788-CDAF-516D-C1AF-20EE3E730F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AFB34D-B98C-ACDB-1E82-C1549BDDA3BD}"/>
              </a:ext>
            </a:extLst>
          </p:cNvPr>
          <p:cNvSpPr>
            <a:spLocks noGrp="1"/>
          </p:cNvSpPr>
          <p:nvPr>
            <p:ph type="sldNum" sz="quarter" idx="12"/>
          </p:nvPr>
        </p:nvSpPr>
        <p:spPr/>
        <p:txBody>
          <a:bodyPr/>
          <a:lstStyle/>
          <a:p>
            <a:fld id="{2F9AFE38-B2F6-8445-B038-D3DEEFE3A556}" type="slidenum">
              <a:rPr lang="en-US" smtClean="0"/>
              <a:t>‹#›</a:t>
            </a:fld>
            <a:endParaRPr lang="en-US"/>
          </a:p>
        </p:txBody>
      </p:sp>
    </p:spTree>
    <p:extLst>
      <p:ext uri="{BB962C8B-B14F-4D97-AF65-F5344CB8AC3E}">
        <p14:creationId xmlns:p14="http://schemas.microsoft.com/office/powerpoint/2010/main" val="1734130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F14BB-0A4D-E5A4-03DE-6C09BDCD45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9F11F06-F4FA-352B-9BD1-3FEF1614A5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22999F-2FB0-1FE4-03E1-9C833598873C}"/>
              </a:ext>
            </a:extLst>
          </p:cNvPr>
          <p:cNvSpPr>
            <a:spLocks noGrp="1"/>
          </p:cNvSpPr>
          <p:nvPr>
            <p:ph type="dt" sz="half" idx="10"/>
          </p:nvPr>
        </p:nvSpPr>
        <p:spPr/>
        <p:txBody>
          <a:bodyPr/>
          <a:lstStyle/>
          <a:p>
            <a:fld id="{B51FD70B-125C-894A-BBC4-B8262F877AF7}" type="datetimeFigureOut">
              <a:rPr lang="en-US" smtClean="0"/>
              <a:t>1/16/24</a:t>
            </a:fld>
            <a:endParaRPr lang="en-US"/>
          </a:p>
        </p:txBody>
      </p:sp>
      <p:sp>
        <p:nvSpPr>
          <p:cNvPr id="5" name="Footer Placeholder 4">
            <a:extLst>
              <a:ext uri="{FF2B5EF4-FFF2-40B4-BE49-F238E27FC236}">
                <a16:creationId xmlns:a16="http://schemas.microsoft.com/office/drawing/2014/main" id="{A2898CDC-AD5A-3B80-E680-8855555E02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C2798D-ACED-764A-692B-4BC9885679DA}"/>
              </a:ext>
            </a:extLst>
          </p:cNvPr>
          <p:cNvSpPr>
            <a:spLocks noGrp="1"/>
          </p:cNvSpPr>
          <p:nvPr>
            <p:ph type="sldNum" sz="quarter" idx="12"/>
          </p:nvPr>
        </p:nvSpPr>
        <p:spPr/>
        <p:txBody>
          <a:bodyPr/>
          <a:lstStyle/>
          <a:p>
            <a:fld id="{2F9AFE38-B2F6-8445-B038-D3DEEFE3A556}" type="slidenum">
              <a:rPr lang="en-US" smtClean="0"/>
              <a:t>‹#›</a:t>
            </a:fld>
            <a:endParaRPr lang="en-US"/>
          </a:p>
        </p:txBody>
      </p:sp>
    </p:spTree>
    <p:extLst>
      <p:ext uri="{BB962C8B-B14F-4D97-AF65-F5344CB8AC3E}">
        <p14:creationId xmlns:p14="http://schemas.microsoft.com/office/powerpoint/2010/main" val="1191075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E8F6D-D02E-5B13-5E4C-CC014967DC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726AAD-23F1-E980-5BC8-8BFA6633CAA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6DD2C0-EB18-BB5F-6704-FFA209C565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9E10707-B46F-1829-1D25-3988DA2D98B9}"/>
              </a:ext>
            </a:extLst>
          </p:cNvPr>
          <p:cNvSpPr>
            <a:spLocks noGrp="1"/>
          </p:cNvSpPr>
          <p:nvPr>
            <p:ph type="dt" sz="half" idx="10"/>
          </p:nvPr>
        </p:nvSpPr>
        <p:spPr/>
        <p:txBody>
          <a:bodyPr/>
          <a:lstStyle/>
          <a:p>
            <a:fld id="{B51FD70B-125C-894A-BBC4-B8262F877AF7}" type="datetimeFigureOut">
              <a:rPr lang="en-US" smtClean="0"/>
              <a:t>1/16/24</a:t>
            </a:fld>
            <a:endParaRPr lang="en-US"/>
          </a:p>
        </p:txBody>
      </p:sp>
      <p:sp>
        <p:nvSpPr>
          <p:cNvPr id="6" name="Footer Placeholder 5">
            <a:extLst>
              <a:ext uri="{FF2B5EF4-FFF2-40B4-BE49-F238E27FC236}">
                <a16:creationId xmlns:a16="http://schemas.microsoft.com/office/drawing/2014/main" id="{9F0EF430-F12D-5C23-073B-C0DDF6AD72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D69C39-6232-72D7-3410-65C20F515DE0}"/>
              </a:ext>
            </a:extLst>
          </p:cNvPr>
          <p:cNvSpPr>
            <a:spLocks noGrp="1"/>
          </p:cNvSpPr>
          <p:nvPr>
            <p:ph type="sldNum" sz="quarter" idx="12"/>
          </p:nvPr>
        </p:nvSpPr>
        <p:spPr/>
        <p:txBody>
          <a:bodyPr/>
          <a:lstStyle/>
          <a:p>
            <a:fld id="{2F9AFE38-B2F6-8445-B038-D3DEEFE3A556}" type="slidenum">
              <a:rPr lang="en-US" smtClean="0"/>
              <a:t>‹#›</a:t>
            </a:fld>
            <a:endParaRPr lang="en-US"/>
          </a:p>
        </p:txBody>
      </p:sp>
    </p:spTree>
    <p:extLst>
      <p:ext uri="{BB962C8B-B14F-4D97-AF65-F5344CB8AC3E}">
        <p14:creationId xmlns:p14="http://schemas.microsoft.com/office/powerpoint/2010/main" val="1175922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2E2B4-D5D9-B013-621D-C54B9A472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15846C-66E1-CD1D-1396-01448C63BB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D3564F8-8315-DBBA-CD49-C214988291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D3BA36-ECCE-0D25-2D59-28E53D4A89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DB67F6-1D94-5819-59FE-1C256F3D1D1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FCA627-5378-C0D4-0865-65252F997BF4}"/>
              </a:ext>
            </a:extLst>
          </p:cNvPr>
          <p:cNvSpPr>
            <a:spLocks noGrp="1"/>
          </p:cNvSpPr>
          <p:nvPr>
            <p:ph type="dt" sz="half" idx="10"/>
          </p:nvPr>
        </p:nvSpPr>
        <p:spPr/>
        <p:txBody>
          <a:bodyPr/>
          <a:lstStyle/>
          <a:p>
            <a:fld id="{B51FD70B-125C-894A-BBC4-B8262F877AF7}" type="datetimeFigureOut">
              <a:rPr lang="en-US" smtClean="0"/>
              <a:t>1/16/24</a:t>
            </a:fld>
            <a:endParaRPr lang="en-US"/>
          </a:p>
        </p:txBody>
      </p:sp>
      <p:sp>
        <p:nvSpPr>
          <p:cNvPr id="8" name="Footer Placeholder 7">
            <a:extLst>
              <a:ext uri="{FF2B5EF4-FFF2-40B4-BE49-F238E27FC236}">
                <a16:creationId xmlns:a16="http://schemas.microsoft.com/office/drawing/2014/main" id="{E1485A98-6BB7-4666-74C1-9D8CE296557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E24068F-BEAC-FE70-AEC9-DCF0A402B76C}"/>
              </a:ext>
            </a:extLst>
          </p:cNvPr>
          <p:cNvSpPr>
            <a:spLocks noGrp="1"/>
          </p:cNvSpPr>
          <p:nvPr>
            <p:ph type="sldNum" sz="quarter" idx="12"/>
          </p:nvPr>
        </p:nvSpPr>
        <p:spPr/>
        <p:txBody>
          <a:bodyPr/>
          <a:lstStyle/>
          <a:p>
            <a:fld id="{2F9AFE38-B2F6-8445-B038-D3DEEFE3A556}" type="slidenum">
              <a:rPr lang="en-US" smtClean="0"/>
              <a:t>‹#›</a:t>
            </a:fld>
            <a:endParaRPr lang="en-US"/>
          </a:p>
        </p:txBody>
      </p:sp>
    </p:spTree>
    <p:extLst>
      <p:ext uri="{BB962C8B-B14F-4D97-AF65-F5344CB8AC3E}">
        <p14:creationId xmlns:p14="http://schemas.microsoft.com/office/powerpoint/2010/main" val="2658206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E05D5-AAB4-BCAE-1AD3-35871E3519B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588ACB3-53C5-FED5-6B68-94B20B9C9636}"/>
              </a:ext>
            </a:extLst>
          </p:cNvPr>
          <p:cNvSpPr>
            <a:spLocks noGrp="1"/>
          </p:cNvSpPr>
          <p:nvPr>
            <p:ph type="dt" sz="half" idx="10"/>
          </p:nvPr>
        </p:nvSpPr>
        <p:spPr/>
        <p:txBody>
          <a:bodyPr/>
          <a:lstStyle/>
          <a:p>
            <a:fld id="{B51FD70B-125C-894A-BBC4-B8262F877AF7}" type="datetimeFigureOut">
              <a:rPr lang="en-US" smtClean="0"/>
              <a:t>1/16/24</a:t>
            </a:fld>
            <a:endParaRPr lang="en-US"/>
          </a:p>
        </p:txBody>
      </p:sp>
      <p:sp>
        <p:nvSpPr>
          <p:cNvPr id="4" name="Footer Placeholder 3">
            <a:extLst>
              <a:ext uri="{FF2B5EF4-FFF2-40B4-BE49-F238E27FC236}">
                <a16:creationId xmlns:a16="http://schemas.microsoft.com/office/drawing/2014/main" id="{64BC6FB4-2400-41A2-E129-7529627EC28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F19730-6936-7792-0D87-B13A3D7C6C29}"/>
              </a:ext>
            </a:extLst>
          </p:cNvPr>
          <p:cNvSpPr>
            <a:spLocks noGrp="1"/>
          </p:cNvSpPr>
          <p:nvPr>
            <p:ph type="sldNum" sz="quarter" idx="12"/>
          </p:nvPr>
        </p:nvSpPr>
        <p:spPr/>
        <p:txBody>
          <a:bodyPr/>
          <a:lstStyle/>
          <a:p>
            <a:fld id="{2F9AFE38-B2F6-8445-B038-D3DEEFE3A556}" type="slidenum">
              <a:rPr lang="en-US" smtClean="0"/>
              <a:t>‹#›</a:t>
            </a:fld>
            <a:endParaRPr lang="en-US"/>
          </a:p>
        </p:txBody>
      </p:sp>
    </p:spTree>
    <p:extLst>
      <p:ext uri="{BB962C8B-B14F-4D97-AF65-F5344CB8AC3E}">
        <p14:creationId xmlns:p14="http://schemas.microsoft.com/office/powerpoint/2010/main" val="665266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119D5E-7772-C818-AE5E-8865919FB04A}"/>
              </a:ext>
            </a:extLst>
          </p:cNvPr>
          <p:cNvSpPr>
            <a:spLocks noGrp="1"/>
          </p:cNvSpPr>
          <p:nvPr>
            <p:ph type="dt" sz="half" idx="10"/>
          </p:nvPr>
        </p:nvSpPr>
        <p:spPr/>
        <p:txBody>
          <a:bodyPr/>
          <a:lstStyle/>
          <a:p>
            <a:fld id="{B51FD70B-125C-894A-BBC4-B8262F877AF7}" type="datetimeFigureOut">
              <a:rPr lang="en-US" smtClean="0"/>
              <a:t>1/16/24</a:t>
            </a:fld>
            <a:endParaRPr lang="en-US"/>
          </a:p>
        </p:txBody>
      </p:sp>
      <p:sp>
        <p:nvSpPr>
          <p:cNvPr id="3" name="Footer Placeholder 2">
            <a:extLst>
              <a:ext uri="{FF2B5EF4-FFF2-40B4-BE49-F238E27FC236}">
                <a16:creationId xmlns:a16="http://schemas.microsoft.com/office/drawing/2014/main" id="{8E050782-F250-315B-3A70-0CCB7F25A9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82FE7A-066D-112F-D380-82B07681BDE3}"/>
              </a:ext>
            </a:extLst>
          </p:cNvPr>
          <p:cNvSpPr>
            <a:spLocks noGrp="1"/>
          </p:cNvSpPr>
          <p:nvPr>
            <p:ph type="sldNum" sz="quarter" idx="12"/>
          </p:nvPr>
        </p:nvSpPr>
        <p:spPr/>
        <p:txBody>
          <a:bodyPr/>
          <a:lstStyle/>
          <a:p>
            <a:fld id="{2F9AFE38-B2F6-8445-B038-D3DEEFE3A556}" type="slidenum">
              <a:rPr lang="en-US" smtClean="0"/>
              <a:t>‹#›</a:t>
            </a:fld>
            <a:endParaRPr lang="en-US"/>
          </a:p>
        </p:txBody>
      </p:sp>
    </p:spTree>
    <p:extLst>
      <p:ext uri="{BB962C8B-B14F-4D97-AF65-F5344CB8AC3E}">
        <p14:creationId xmlns:p14="http://schemas.microsoft.com/office/powerpoint/2010/main" val="1999446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B492-C9AB-458A-770F-2FCCC91B4A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1EEBDC5-71CD-F251-514E-081D836D68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2A6CDB9-F486-243C-1252-2C70BC7CF4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112278-6243-A9DF-6FD5-12537AF810C1}"/>
              </a:ext>
            </a:extLst>
          </p:cNvPr>
          <p:cNvSpPr>
            <a:spLocks noGrp="1"/>
          </p:cNvSpPr>
          <p:nvPr>
            <p:ph type="dt" sz="half" idx="10"/>
          </p:nvPr>
        </p:nvSpPr>
        <p:spPr/>
        <p:txBody>
          <a:bodyPr/>
          <a:lstStyle/>
          <a:p>
            <a:fld id="{B51FD70B-125C-894A-BBC4-B8262F877AF7}" type="datetimeFigureOut">
              <a:rPr lang="en-US" smtClean="0"/>
              <a:t>1/16/24</a:t>
            </a:fld>
            <a:endParaRPr lang="en-US"/>
          </a:p>
        </p:txBody>
      </p:sp>
      <p:sp>
        <p:nvSpPr>
          <p:cNvPr id="6" name="Footer Placeholder 5">
            <a:extLst>
              <a:ext uri="{FF2B5EF4-FFF2-40B4-BE49-F238E27FC236}">
                <a16:creationId xmlns:a16="http://schemas.microsoft.com/office/drawing/2014/main" id="{7DC84F5F-670E-C975-5EAF-EC8F524462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984240-5219-210D-F540-527F8E661765}"/>
              </a:ext>
            </a:extLst>
          </p:cNvPr>
          <p:cNvSpPr>
            <a:spLocks noGrp="1"/>
          </p:cNvSpPr>
          <p:nvPr>
            <p:ph type="sldNum" sz="quarter" idx="12"/>
          </p:nvPr>
        </p:nvSpPr>
        <p:spPr/>
        <p:txBody>
          <a:bodyPr/>
          <a:lstStyle/>
          <a:p>
            <a:fld id="{2F9AFE38-B2F6-8445-B038-D3DEEFE3A556}" type="slidenum">
              <a:rPr lang="en-US" smtClean="0"/>
              <a:t>‹#›</a:t>
            </a:fld>
            <a:endParaRPr lang="en-US"/>
          </a:p>
        </p:txBody>
      </p:sp>
    </p:spTree>
    <p:extLst>
      <p:ext uri="{BB962C8B-B14F-4D97-AF65-F5344CB8AC3E}">
        <p14:creationId xmlns:p14="http://schemas.microsoft.com/office/powerpoint/2010/main" val="3606784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B212C-815B-373F-371F-A9346C8282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18B633B-80F5-E9D0-7E53-6930C923B5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47C0E66-29A5-F9B6-BA7B-E13D0AF6C6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8FF713-920A-2277-E1DA-A09954988B5C}"/>
              </a:ext>
            </a:extLst>
          </p:cNvPr>
          <p:cNvSpPr>
            <a:spLocks noGrp="1"/>
          </p:cNvSpPr>
          <p:nvPr>
            <p:ph type="dt" sz="half" idx="10"/>
          </p:nvPr>
        </p:nvSpPr>
        <p:spPr/>
        <p:txBody>
          <a:bodyPr/>
          <a:lstStyle/>
          <a:p>
            <a:fld id="{B51FD70B-125C-894A-BBC4-B8262F877AF7}" type="datetimeFigureOut">
              <a:rPr lang="en-US" smtClean="0"/>
              <a:t>1/16/24</a:t>
            </a:fld>
            <a:endParaRPr lang="en-US"/>
          </a:p>
        </p:txBody>
      </p:sp>
      <p:sp>
        <p:nvSpPr>
          <p:cNvPr id="6" name="Footer Placeholder 5">
            <a:extLst>
              <a:ext uri="{FF2B5EF4-FFF2-40B4-BE49-F238E27FC236}">
                <a16:creationId xmlns:a16="http://schemas.microsoft.com/office/drawing/2014/main" id="{D9C669BD-E0C3-563A-ABB2-0846501D5B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ED20D9-8127-B3D5-E85E-8EA277118D75}"/>
              </a:ext>
            </a:extLst>
          </p:cNvPr>
          <p:cNvSpPr>
            <a:spLocks noGrp="1"/>
          </p:cNvSpPr>
          <p:nvPr>
            <p:ph type="sldNum" sz="quarter" idx="12"/>
          </p:nvPr>
        </p:nvSpPr>
        <p:spPr/>
        <p:txBody>
          <a:bodyPr/>
          <a:lstStyle/>
          <a:p>
            <a:fld id="{2F9AFE38-B2F6-8445-B038-D3DEEFE3A556}" type="slidenum">
              <a:rPr lang="en-US" smtClean="0"/>
              <a:t>‹#›</a:t>
            </a:fld>
            <a:endParaRPr lang="en-US"/>
          </a:p>
        </p:txBody>
      </p:sp>
    </p:spTree>
    <p:extLst>
      <p:ext uri="{BB962C8B-B14F-4D97-AF65-F5344CB8AC3E}">
        <p14:creationId xmlns:p14="http://schemas.microsoft.com/office/powerpoint/2010/main" val="61810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7DEC33-39B1-4287-7B74-0A92AB1296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A5996EB-2BA6-1BD9-F76B-2EFABD8938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628878-4BC9-AB2F-C8FB-EE8595EC51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1FD70B-125C-894A-BBC4-B8262F877AF7}" type="datetimeFigureOut">
              <a:rPr lang="en-US" smtClean="0"/>
              <a:t>1/16/24</a:t>
            </a:fld>
            <a:endParaRPr lang="en-US"/>
          </a:p>
        </p:txBody>
      </p:sp>
      <p:sp>
        <p:nvSpPr>
          <p:cNvPr id="5" name="Footer Placeholder 4">
            <a:extLst>
              <a:ext uri="{FF2B5EF4-FFF2-40B4-BE49-F238E27FC236}">
                <a16:creationId xmlns:a16="http://schemas.microsoft.com/office/drawing/2014/main" id="{4311C182-1D6D-2A27-402F-4D10124C0A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F704237-FAD0-64D8-805F-59D5350574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9AFE38-B2F6-8445-B038-D3DEEFE3A556}" type="slidenum">
              <a:rPr lang="en-US" smtClean="0"/>
              <a:t>‹#›</a:t>
            </a:fld>
            <a:endParaRPr lang="en-US"/>
          </a:p>
        </p:txBody>
      </p:sp>
    </p:spTree>
    <p:extLst>
      <p:ext uri="{BB962C8B-B14F-4D97-AF65-F5344CB8AC3E}">
        <p14:creationId xmlns:p14="http://schemas.microsoft.com/office/powerpoint/2010/main" val="6293004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4.jpe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sv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image" Target="../media/image36.jpeg"/></Relationships>
</file>

<file path=ppt/slides/_rels/slide19.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34.jpe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jpe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t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45.emf"/><Relationship Id="rId7" Type="http://schemas.openxmlformats.org/officeDocument/2006/relationships/image" Target="../media/image5.png"/><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45.emf"/><Relationship Id="rId10" Type="http://schemas.openxmlformats.org/officeDocument/2006/relationships/image" Target="../media/image6.jpeg"/><Relationship Id="rId4" Type="http://schemas.openxmlformats.org/officeDocument/2006/relationships/oleObject" Target="../embeddings/oleObject1.bin"/><Relationship Id="rId9" Type="http://schemas.openxmlformats.org/officeDocument/2006/relationships/image" Target="../media/image5.svg"/></Relationships>
</file>

<file path=ppt/slides/_rels/slide25.xml.rels><?xml version="1.0" encoding="UTF-8" standalone="yes"?>
<Relationships xmlns="http://schemas.openxmlformats.org/package/2006/relationships"><Relationship Id="rId8" Type="http://schemas.openxmlformats.org/officeDocument/2006/relationships/image" Target="../media/image410.png"/><Relationship Id="rId13" Type="http://schemas.openxmlformats.org/officeDocument/2006/relationships/image" Target="../media/image47.svg"/><Relationship Id="rId18" Type="http://schemas.openxmlformats.org/officeDocument/2006/relationships/image" Target="../media/image120.png"/><Relationship Id="rId3" Type="http://schemas.openxmlformats.org/officeDocument/2006/relationships/oleObject" Target="../embeddings/oleObject2.bin"/><Relationship Id="rId7" Type="http://schemas.openxmlformats.org/officeDocument/2006/relationships/image" Target="../media/image34.png"/><Relationship Id="rId12" Type="http://schemas.openxmlformats.org/officeDocument/2006/relationships/image" Target="../media/image46.png"/><Relationship Id="rId17" Type="http://schemas.openxmlformats.org/officeDocument/2006/relationships/image" Target="../media/image11.png"/><Relationship Id="rId2" Type="http://schemas.openxmlformats.org/officeDocument/2006/relationships/notesSlide" Target="../notesSlides/notesSlide10.xml"/><Relationship Id="rId16" Type="http://schemas.openxmlformats.org/officeDocument/2006/relationships/oleObject" Target="../embeddings/oleObject3.bin"/><Relationship Id="rId1" Type="http://schemas.openxmlformats.org/officeDocument/2006/relationships/slideLayout" Target="../slideLayouts/slideLayout2.xml"/><Relationship Id="rId6" Type="http://schemas.openxmlformats.org/officeDocument/2006/relationships/image" Target="../media/image45.emf"/><Relationship Id="rId11" Type="http://schemas.openxmlformats.org/officeDocument/2006/relationships/image" Target="../media/image6.jpeg"/><Relationship Id="rId5" Type="http://schemas.openxmlformats.org/officeDocument/2006/relationships/oleObject" Target="../embeddings/oleObject2.bin"/><Relationship Id="rId15" Type="http://schemas.openxmlformats.org/officeDocument/2006/relationships/oleObject" Target="../embeddings/oleObject3.bin"/><Relationship Id="rId10" Type="http://schemas.openxmlformats.org/officeDocument/2006/relationships/image" Target="../media/image5.svg"/><Relationship Id="rId4" Type="http://schemas.openxmlformats.org/officeDocument/2006/relationships/image" Target="../media/image45.emf"/><Relationship Id="rId9" Type="http://schemas.openxmlformats.org/officeDocument/2006/relationships/image" Target="../media/image4.png"/><Relationship Id="rId14" Type="http://schemas.openxmlformats.org/officeDocument/2006/relationships/image" Target="../media/image100.png"/></Relationships>
</file>

<file path=ppt/slides/_rels/slide26.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47.svg"/><Relationship Id="rId3" Type="http://schemas.openxmlformats.org/officeDocument/2006/relationships/oleObject" Target="../embeddings/oleObject4.bin"/><Relationship Id="rId7" Type="http://schemas.openxmlformats.org/officeDocument/2006/relationships/image" Target="../media/image40.png"/><Relationship Id="rId12" Type="http://schemas.openxmlformats.org/officeDocument/2006/relationships/image" Target="../media/image46.png"/><Relationship Id="rId17" Type="http://schemas.openxmlformats.org/officeDocument/2006/relationships/image" Target="../media/image15.png"/><Relationship Id="rId2" Type="http://schemas.openxmlformats.org/officeDocument/2006/relationships/notesSlide" Target="../notesSlides/notesSlide11.xml"/><Relationship Id="rId16"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45.emf"/><Relationship Id="rId11" Type="http://schemas.openxmlformats.org/officeDocument/2006/relationships/image" Target="../media/image6.jpeg"/><Relationship Id="rId5" Type="http://schemas.openxmlformats.org/officeDocument/2006/relationships/oleObject" Target="../embeddings/oleObject4.bin"/><Relationship Id="rId15" Type="http://schemas.openxmlformats.org/officeDocument/2006/relationships/oleObject" Target="../embeddings/oleObject5.bin"/><Relationship Id="rId10" Type="http://schemas.openxmlformats.org/officeDocument/2006/relationships/image" Target="../media/image5.svg"/><Relationship Id="rId4" Type="http://schemas.openxmlformats.org/officeDocument/2006/relationships/image" Target="../media/image45.emf"/><Relationship Id="rId9" Type="http://schemas.openxmlformats.org/officeDocument/2006/relationships/image" Target="../media/image4.png"/><Relationship Id="rId14" Type="http://schemas.openxmlformats.org/officeDocument/2006/relationships/image" Target="../media/image13.png"/></Relationships>
</file>

<file path=ppt/slides/_rels/slide27.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16.png"/><Relationship Id="rId7" Type="http://schemas.openxmlformats.org/officeDocument/2006/relationships/image" Target="../media/image48.png"/><Relationship Id="rId12" Type="http://schemas.openxmlformats.org/officeDocument/2006/relationships/image" Target="../media/image25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141.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90.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90.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141.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00.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sv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svg"/><Relationship Id="rId10" Type="http://schemas.openxmlformats.org/officeDocument/2006/relationships/image" Target="../media/image16.jpeg"/><Relationship Id="rId4" Type="http://schemas.openxmlformats.org/officeDocument/2006/relationships/image" Target="../media/image10.png"/><Relationship Id="rId9"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EF3ADE4-63EF-B36E-7167-5DD5BE6B03F1}"/>
              </a:ext>
            </a:extLst>
          </p:cNvPr>
          <p:cNvSpPr txBox="1">
            <a:spLocks/>
          </p:cNvSpPr>
          <p:nvPr/>
        </p:nvSpPr>
        <p:spPr>
          <a:xfrm>
            <a:off x="320260" y="1489868"/>
            <a:ext cx="11720285"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b="1" dirty="0"/>
              <a:t>Transmission dynamics and interventions to control zoonotic diseases</a:t>
            </a:r>
          </a:p>
        </p:txBody>
      </p:sp>
      <p:sp>
        <p:nvSpPr>
          <p:cNvPr id="5" name="Content Placeholder 3">
            <a:extLst>
              <a:ext uri="{FF2B5EF4-FFF2-40B4-BE49-F238E27FC236}">
                <a16:creationId xmlns:a16="http://schemas.microsoft.com/office/drawing/2014/main" id="{1CE491FF-F086-A86F-F0F1-62DD31132A4C}"/>
              </a:ext>
            </a:extLst>
          </p:cNvPr>
          <p:cNvSpPr txBox="1">
            <a:spLocks/>
          </p:cNvSpPr>
          <p:nvPr/>
        </p:nvSpPr>
        <p:spPr>
          <a:xfrm>
            <a:off x="546100" y="4406900"/>
            <a:ext cx="10807700" cy="17700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UChicago Center in Paris</a:t>
            </a:r>
          </a:p>
          <a:p>
            <a:r>
              <a:rPr lang="en-US"/>
              <a:t>Paris, France</a:t>
            </a:r>
          </a:p>
          <a:p>
            <a:r>
              <a:rPr lang="en-US"/>
              <a:t>January 2024</a:t>
            </a:r>
            <a:endParaRPr lang="en-US" dirty="0"/>
          </a:p>
        </p:txBody>
      </p:sp>
      <p:sp>
        <p:nvSpPr>
          <p:cNvPr id="6" name="Content Placeholder 3">
            <a:extLst>
              <a:ext uri="{FF2B5EF4-FFF2-40B4-BE49-F238E27FC236}">
                <a16:creationId xmlns:a16="http://schemas.microsoft.com/office/drawing/2014/main" id="{44AD5809-3979-98F1-9C58-517334B4C70D}"/>
              </a:ext>
            </a:extLst>
          </p:cNvPr>
          <p:cNvSpPr txBox="1">
            <a:spLocks/>
          </p:cNvSpPr>
          <p:nvPr/>
        </p:nvSpPr>
        <p:spPr>
          <a:xfrm>
            <a:off x="141515" y="261257"/>
            <a:ext cx="10515600" cy="9627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kern="0" dirty="0">
                <a:effectLst/>
                <a:latin typeface="Arial" panose="020B0604020202020204" pitchFamily="34" charset="0"/>
                <a:ea typeface="Times New Roman" panose="02020603050405020304" pitchFamily="18" charset="0"/>
              </a:rPr>
              <a:t>BIOS27816: Population biology of infectious diseases of global health concern</a:t>
            </a:r>
            <a:r>
              <a:rPr lang="en-US" dirty="0">
                <a:effectLst/>
              </a:rPr>
              <a:t> </a:t>
            </a:r>
            <a:endParaRPr lang="en-US" dirty="0"/>
          </a:p>
        </p:txBody>
      </p:sp>
    </p:spTree>
    <p:extLst>
      <p:ext uri="{BB962C8B-B14F-4D97-AF65-F5344CB8AC3E}">
        <p14:creationId xmlns:p14="http://schemas.microsoft.com/office/powerpoint/2010/main" val="458208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187560" y="2109794"/>
            <a:ext cx="1986493" cy="1606629"/>
          </a:xfrm>
          <a:prstGeom prst="rect">
            <a:avLst/>
          </a:prstGeom>
        </p:spPr>
      </p:pic>
      <p:sp>
        <p:nvSpPr>
          <p:cNvPr id="10" name="Title 1"/>
          <p:cNvSpPr txBox="1">
            <a:spLocks/>
          </p:cNvSpPr>
          <p:nvPr/>
        </p:nvSpPr>
        <p:spPr>
          <a:xfrm>
            <a:off x="1820521" y="1402458"/>
            <a:ext cx="2857343" cy="831425"/>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250" dirty="0">
                <a:latin typeface="+mn-lt"/>
              </a:rPr>
              <a:t>reservoir host</a:t>
            </a:r>
          </a:p>
        </p:txBody>
      </p:sp>
      <p:sp>
        <p:nvSpPr>
          <p:cNvPr id="11" name="Title 1"/>
          <p:cNvSpPr txBox="1">
            <a:spLocks/>
          </p:cNvSpPr>
          <p:nvPr/>
        </p:nvSpPr>
        <p:spPr>
          <a:xfrm>
            <a:off x="7538996" y="1315663"/>
            <a:ext cx="2609930" cy="955356"/>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250" dirty="0">
                <a:latin typeface="+mn-lt"/>
              </a:rPr>
              <a:t>spillover host</a:t>
            </a:r>
          </a:p>
        </p:txBody>
      </p:sp>
      <p:cxnSp>
        <p:nvCxnSpPr>
          <p:cNvPr id="23" name="Straight Arrow Connector 22"/>
          <p:cNvCxnSpPr/>
          <p:nvPr/>
        </p:nvCxnSpPr>
        <p:spPr>
          <a:xfrm>
            <a:off x="5872062" y="2885575"/>
            <a:ext cx="907092" cy="0"/>
          </a:xfrm>
          <a:prstGeom prst="straightConnector1">
            <a:avLst/>
          </a:prstGeom>
          <a:ln w="76200" cmpd="sng">
            <a:solidFill>
              <a:srgbClr val="FFFFFF"/>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17" name="Content Placeholder 2">
            <a:extLst>
              <a:ext uri="{FF2B5EF4-FFF2-40B4-BE49-F238E27FC236}">
                <a16:creationId xmlns:a16="http://schemas.microsoft.com/office/drawing/2014/main" id="{7195F11D-CAD6-F445-B8CE-28E9DE6ECF78}"/>
              </a:ext>
            </a:extLst>
          </p:cNvPr>
          <p:cNvSpPr>
            <a:spLocks noGrp="1"/>
          </p:cNvSpPr>
          <p:nvPr>
            <p:ph idx="1"/>
          </p:nvPr>
        </p:nvSpPr>
        <p:spPr>
          <a:xfrm>
            <a:off x="2628900" y="4283935"/>
            <a:ext cx="6972300" cy="1738328"/>
          </a:xfrm>
        </p:spPr>
        <p:txBody>
          <a:bodyPr>
            <a:normAutofit fontScale="85000" lnSpcReduction="20000"/>
          </a:bodyPr>
          <a:lstStyle/>
          <a:p>
            <a:pPr marL="0" indent="0" algn="ctr">
              <a:buNone/>
            </a:pPr>
            <a:r>
              <a:rPr lang="en-US" dirty="0"/>
              <a:t>when pathogens transmit from a spillover host back to the original reservoir host</a:t>
            </a:r>
          </a:p>
          <a:p>
            <a:pPr marL="0" indent="0" algn="ctr">
              <a:buNone/>
            </a:pPr>
            <a:endParaRPr lang="en-US" sz="600" dirty="0"/>
          </a:p>
          <a:p>
            <a:pPr marL="0" indent="0" algn="ctr">
              <a:buNone/>
            </a:pPr>
            <a:r>
              <a:rPr lang="en-US" dirty="0"/>
              <a:t>(example: transmission of SARS-CoV-2 from mink back to humans… interesting case because neither humans nor mink are actually the original reservoir host)</a:t>
            </a:r>
          </a:p>
          <a:p>
            <a:pPr marL="0" indent="0" algn="ctr">
              <a:buNone/>
            </a:pPr>
            <a:endParaRPr lang="en-US" dirty="0"/>
          </a:p>
        </p:txBody>
      </p:sp>
      <p:sp>
        <p:nvSpPr>
          <p:cNvPr id="4" name="Title 1">
            <a:extLst>
              <a:ext uri="{FF2B5EF4-FFF2-40B4-BE49-F238E27FC236}">
                <a16:creationId xmlns:a16="http://schemas.microsoft.com/office/drawing/2014/main" id="{70BFF4DA-D649-E386-F23D-5CA5A2EC7A4F}"/>
              </a:ext>
            </a:extLst>
          </p:cNvPr>
          <p:cNvSpPr>
            <a:spLocks noGrp="1"/>
          </p:cNvSpPr>
          <p:nvPr>
            <p:ph type="title"/>
          </p:nvPr>
        </p:nvSpPr>
        <p:spPr>
          <a:xfrm>
            <a:off x="3179201" y="723232"/>
            <a:ext cx="6172200" cy="799160"/>
          </a:xfrm>
        </p:spPr>
        <p:txBody>
          <a:bodyPr/>
          <a:lstStyle/>
          <a:p>
            <a:pPr algn="ctr"/>
            <a:r>
              <a:rPr lang="en-US" b="1" dirty="0">
                <a:latin typeface="+mn-lt"/>
              </a:rPr>
              <a:t>spillback</a:t>
            </a:r>
          </a:p>
        </p:txBody>
      </p:sp>
      <p:cxnSp>
        <p:nvCxnSpPr>
          <p:cNvPr id="21" name="Straight Arrow Connector 20">
            <a:extLst>
              <a:ext uri="{FF2B5EF4-FFF2-40B4-BE49-F238E27FC236}">
                <a16:creationId xmlns:a16="http://schemas.microsoft.com/office/drawing/2014/main" id="{AD1A51F3-4C65-C612-A36E-708DB3267246}"/>
              </a:ext>
            </a:extLst>
          </p:cNvPr>
          <p:cNvCxnSpPr>
            <a:cxnSpLocks/>
          </p:cNvCxnSpPr>
          <p:nvPr/>
        </p:nvCxnSpPr>
        <p:spPr>
          <a:xfrm flipH="1">
            <a:off x="5498799" y="3237671"/>
            <a:ext cx="1227930" cy="1415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6723AEA7-A13A-F9C6-8118-FABB31805283}"/>
              </a:ext>
            </a:extLst>
          </p:cNvPr>
          <p:cNvSpPr txBox="1">
            <a:spLocks/>
          </p:cNvSpPr>
          <p:nvPr/>
        </p:nvSpPr>
        <p:spPr>
          <a:xfrm>
            <a:off x="4734797" y="2497395"/>
            <a:ext cx="2857343" cy="831425"/>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250" dirty="0">
                <a:latin typeface="+mn-lt"/>
              </a:rPr>
              <a:t>transmission</a:t>
            </a:r>
          </a:p>
        </p:txBody>
      </p:sp>
      <p:pic>
        <p:nvPicPr>
          <p:cNvPr id="12" name="Picture 2" descr="387 Mink Illustrations &amp; Clip Art - iStock | Mink farm, Mink coat, Mink  animal">
            <a:extLst>
              <a:ext uri="{FF2B5EF4-FFF2-40B4-BE49-F238E27FC236}">
                <a16:creationId xmlns:a16="http://schemas.microsoft.com/office/drawing/2014/main" id="{B73F2D3C-9B79-7BAA-1D07-4EFF90C93D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2140" y="2795411"/>
            <a:ext cx="1079164" cy="106681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387 Mink Illustrations &amp; Clip Art - iStock | Mink farm, Mink coat, Mink  animal">
            <a:extLst>
              <a:ext uri="{FF2B5EF4-FFF2-40B4-BE49-F238E27FC236}">
                <a16:creationId xmlns:a16="http://schemas.microsoft.com/office/drawing/2014/main" id="{69566B9E-9803-1A71-013F-9DD6DD8AA38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7054"/>
          <a:stretch/>
        </p:blipFill>
        <p:spPr bwMode="auto">
          <a:xfrm>
            <a:off x="7524254" y="2221822"/>
            <a:ext cx="1079164" cy="56484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387 Mink Illustrations &amp; Clip Art - iStock | Mink farm, Mink coat, Mink  animal">
            <a:extLst>
              <a:ext uri="{FF2B5EF4-FFF2-40B4-BE49-F238E27FC236}">
                <a16:creationId xmlns:a16="http://schemas.microsoft.com/office/drawing/2014/main" id="{5E2AACCA-AB69-D298-3F60-30D28DBF1D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9190" y="2337304"/>
            <a:ext cx="1079164" cy="1066817"/>
          </a:xfrm>
          <a:prstGeom prst="rect">
            <a:avLst/>
          </a:prstGeom>
          <a:noFill/>
          <a:extLst>
            <a:ext uri="{909E8E84-426E-40DD-AFC4-6F175D3DCCD1}">
              <a14:hiddenFill xmlns:a14="http://schemas.microsoft.com/office/drawing/2010/main">
                <a:solidFill>
                  <a:srgbClr val="FFFFFF"/>
                </a:solidFill>
              </a14:hiddenFill>
            </a:ext>
          </a:extLst>
        </p:spPr>
      </p:pic>
      <p:pic>
        <p:nvPicPr>
          <p:cNvPr id="84996" name="Picture 4" descr="Research tool for SARS-CoV-2 under development in the Virology and  Molecular Immunology Unit | Université Paris-Saclay">
            <a:extLst>
              <a:ext uri="{FF2B5EF4-FFF2-40B4-BE49-F238E27FC236}">
                <a16:creationId xmlns:a16="http://schemas.microsoft.com/office/drawing/2014/main" id="{BE72C5EE-6B87-D5D9-ECDF-ED51139548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6168" y="1690417"/>
            <a:ext cx="1060561" cy="1009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435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2129349" y="1619569"/>
            <a:ext cx="2857343" cy="831425"/>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250" dirty="0">
                <a:latin typeface="+mn-lt"/>
              </a:rPr>
              <a:t>reservoir host</a:t>
            </a:r>
          </a:p>
        </p:txBody>
      </p:sp>
      <p:sp>
        <p:nvSpPr>
          <p:cNvPr id="11" name="Title 1"/>
          <p:cNvSpPr txBox="1">
            <a:spLocks/>
          </p:cNvSpPr>
          <p:nvPr/>
        </p:nvSpPr>
        <p:spPr>
          <a:xfrm>
            <a:off x="8030345" y="1584897"/>
            <a:ext cx="2609930" cy="955356"/>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250" dirty="0">
                <a:latin typeface="+mn-lt"/>
              </a:rPr>
              <a:t>spillover hosts</a:t>
            </a:r>
          </a:p>
        </p:txBody>
      </p:sp>
      <p:cxnSp>
        <p:nvCxnSpPr>
          <p:cNvPr id="23" name="Straight Arrow Connector 22"/>
          <p:cNvCxnSpPr/>
          <p:nvPr/>
        </p:nvCxnSpPr>
        <p:spPr>
          <a:xfrm>
            <a:off x="5872062" y="2885575"/>
            <a:ext cx="907092" cy="0"/>
          </a:xfrm>
          <a:prstGeom prst="straightConnector1">
            <a:avLst/>
          </a:prstGeom>
          <a:ln w="76200" cmpd="sng">
            <a:solidFill>
              <a:srgbClr val="FFFFFF"/>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17" name="Content Placeholder 2">
            <a:extLst>
              <a:ext uri="{FF2B5EF4-FFF2-40B4-BE49-F238E27FC236}">
                <a16:creationId xmlns:a16="http://schemas.microsoft.com/office/drawing/2014/main" id="{7195F11D-CAD6-F445-B8CE-28E9DE6ECF78}"/>
              </a:ext>
            </a:extLst>
          </p:cNvPr>
          <p:cNvSpPr>
            <a:spLocks noGrp="1"/>
          </p:cNvSpPr>
          <p:nvPr>
            <p:ph idx="1"/>
          </p:nvPr>
        </p:nvSpPr>
        <p:spPr>
          <a:xfrm>
            <a:off x="1248625" y="5432089"/>
            <a:ext cx="9391650" cy="783832"/>
          </a:xfrm>
        </p:spPr>
        <p:txBody>
          <a:bodyPr>
            <a:normAutofit fontScale="92500" lnSpcReduction="10000"/>
          </a:bodyPr>
          <a:lstStyle/>
          <a:p>
            <a:pPr marL="0" indent="0" algn="ctr">
              <a:buNone/>
            </a:pPr>
            <a:r>
              <a:rPr lang="en-US" dirty="0"/>
              <a:t>Cattle sourced </a:t>
            </a:r>
            <a:r>
              <a:rPr lang="en-US" i="1" dirty="0"/>
              <a:t>Brucella </a:t>
            </a:r>
            <a:r>
              <a:rPr lang="en-US" dirty="0"/>
              <a:t>to wild ungulates in Yellowstone National Park, which now serve as a source for reinfection to cattle.</a:t>
            </a:r>
          </a:p>
        </p:txBody>
      </p:sp>
      <p:sp>
        <p:nvSpPr>
          <p:cNvPr id="4" name="Title 1">
            <a:extLst>
              <a:ext uri="{FF2B5EF4-FFF2-40B4-BE49-F238E27FC236}">
                <a16:creationId xmlns:a16="http://schemas.microsoft.com/office/drawing/2014/main" id="{70BFF4DA-D649-E386-F23D-5CA5A2EC7A4F}"/>
              </a:ext>
            </a:extLst>
          </p:cNvPr>
          <p:cNvSpPr>
            <a:spLocks noGrp="1"/>
          </p:cNvSpPr>
          <p:nvPr>
            <p:ph type="title"/>
          </p:nvPr>
        </p:nvSpPr>
        <p:spPr>
          <a:xfrm>
            <a:off x="0" y="723232"/>
            <a:ext cx="12192000" cy="799160"/>
          </a:xfrm>
        </p:spPr>
        <p:txBody>
          <a:bodyPr>
            <a:normAutofit/>
          </a:bodyPr>
          <a:lstStyle/>
          <a:p>
            <a:pPr algn="ctr"/>
            <a:r>
              <a:rPr lang="en-US" dirty="0">
                <a:latin typeface="+mn-lt"/>
              </a:rPr>
              <a:t>Spillback occurs among wildlife as well</a:t>
            </a:r>
          </a:p>
        </p:txBody>
      </p:sp>
      <p:cxnSp>
        <p:nvCxnSpPr>
          <p:cNvPr id="2" name="Straight Arrow Connector 1">
            <a:extLst>
              <a:ext uri="{FF2B5EF4-FFF2-40B4-BE49-F238E27FC236}">
                <a16:creationId xmlns:a16="http://schemas.microsoft.com/office/drawing/2014/main" id="{8DE1BC81-1791-B21E-4FBB-BA130754B021}"/>
              </a:ext>
            </a:extLst>
          </p:cNvPr>
          <p:cNvCxnSpPr>
            <a:cxnSpLocks/>
          </p:cNvCxnSpPr>
          <p:nvPr/>
        </p:nvCxnSpPr>
        <p:spPr>
          <a:xfrm flipH="1">
            <a:off x="5498799" y="3237671"/>
            <a:ext cx="1227930" cy="1415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59885C94-0609-7798-0AD7-118404A9A6BC}"/>
              </a:ext>
            </a:extLst>
          </p:cNvPr>
          <p:cNvSpPr txBox="1">
            <a:spLocks/>
          </p:cNvSpPr>
          <p:nvPr/>
        </p:nvSpPr>
        <p:spPr>
          <a:xfrm>
            <a:off x="4734797" y="2497395"/>
            <a:ext cx="2857343" cy="831425"/>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250" dirty="0">
                <a:latin typeface="+mn-lt"/>
              </a:rPr>
              <a:t>transmission</a:t>
            </a:r>
          </a:p>
        </p:txBody>
      </p:sp>
      <p:pic>
        <p:nvPicPr>
          <p:cNvPr id="8" name="Graphic 7" descr="Cow with solid fill">
            <a:extLst>
              <a:ext uri="{FF2B5EF4-FFF2-40B4-BE49-F238E27FC236}">
                <a16:creationId xmlns:a16="http://schemas.microsoft.com/office/drawing/2014/main" id="{F10E98F7-3A9B-BA0F-13B6-712A9C5987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96024" y="2596708"/>
            <a:ext cx="914400" cy="914400"/>
          </a:xfrm>
          <a:prstGeom prst="rect">
            <a:avLst/>
          </a:prstGeom>
        </p:spPr>
      </p:pic>
      <p:pic>
        <p:nvPicPr>
          <p:cNvPr id="14" name="Graphic 13" descr="Cow with solid fill">
            <a:extLst>
              <a:ext uri="{FF2B5EF4-FFF2-40B4-BE49-F238E27FC236}">
                <a16:creationId xmlns:a16="http://schemas.microsoft.com/office/drawing/2014/main" id="{7F91D1B6-84DD-BD63-0AE8-49CB582487F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39316" y="2523296"/>
            <a:ext cx="914400" cy="914400"/>
          </a:xfrm>
          <a:prstGeom prst="rect">
            <a:avLst/>
          </a:prstGeom>
        </p:spPr>
      </p:pic>
      <p:pic>
        <p:nvPicPr>
          <p:cNvPr id="16" name="Graphic 15" descr="Cow with solid fill">
            <a:extLst>
              <a:ext uri="{FF2B5EF4-FFF2-40B4-BE49-F238E27FC236}">
                <a16:creationId xmlns:a16="http://schemas.microsoft.com/office/drawing/2014/main" id="{0D0C731B-067F-3758-D43C-CD2A9802BF7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86003" y="3268801"/>
            <a:ext cx="914400" cy="914400"/>
          </a:xfrm>
          <a:prstGeom prst="rect">
            <a:avLst/>
          </a:prstGeom>
        </p:spPr>
      </p:pic>
      <p:pic>
        <p:nvPicPr>
          <p:cNvPr id="18" name="Graphic 17" descr="Cow with solid fill">
            <a:extLst>
              <a:ext uri="{FF2B5EF4-FFF2-40B4-BE49-F238E27FC236}">
                <a16:creationId xmlns:a16="http://schemas.microsoft.com/office/drawing/2014/main" id="{E5B69907-F8E3-45F5-0F38-4D5EEE8B7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9352" y="3251830"/>
            <a:ext cx="914400" cy="914400"/>
          </a:xfrm>
          <a:prstGeom prst="rect">
            <a:avLst/>
          </a:prstGeom>
        </p:spPr>
      </p:pic>
      <p:sp>
        <p:nvSpPr>
          <p:cNvPr id="19" name="Title 1">
            <a:extLst>
              <a:ext uri="{FF2B5EF4-FFF2-40B4-BE49-F238E27FC236}">
                <a16:creationId xmlns:a16="http://schemas.microsoft.com/office/drawing/2014/main" id="{00F50339-4E37-7E87-58AD-6356339B488F}"/>
              </a:ext>
            </a:extLst>
          </p:cNvPr>
          <p:cNvSpPr txBox="1">
            <a:spLocks/>
          </p:cNvSpPr>
          <p:nvPr/>
        </p:nvSpPr>
        <p:spPr>
          <a:xfrm>
            <a:off x="1743060" y="4019180"/>
            <a:ext cx="2857343" cy="831425"/>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250" dirty="0">
                <a:latin typeface="+mn-lt"/>
              </a:rPr>
              <a:t>cattle</a:t>
            </a:r>
          </a:p>
        </p:txBody>
      </p:sp>
      <p:sp>
        <p:nvSpPr>
          <p:cNvPr id="22" name="Title 1">
            <a:extLst>
              <a:ext uri="{FF2B5EF4-FFF2-40B4-BE49-F238E27FC236}">
                <a16:creationId xmlns:a16="http://schemas.microsoft.com/office/drawing/2014/main" id="{7308D375-7BF5-3FC1-2FC5-9A73ED67D645}"/>
              </a:ext>
            </a:extLst>
          </p:cNvPr>
          <p:cNvSpPr txBox="1">
            <a:spLocks/>
          </p:cNvSpPr>
          <p:nvPr/>
        </p:nvSpPr>
        <p:spPr>
          <a:xfrm>
            <a:off x="7522495" y="4399078"/>
            <a:ext cx="2857343" cy="831425"/>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250" dirty="0">
                <a:latin typeface="+mn-lt"/>
              </a:rPr>
              <a:t>wild ungulate</a:t>
            </a:r>
          </a:p>
        </p:txBody>
      </p:sp>
      <p:pic>
        <p:nvPicPr>
          <p:cNvPr id="39" name="Graphic 38" descr="Deer with solid fill">
            <a:extLst>
              <a:ext uri="{FF2B5EF4-FFF2-40B4-BE49-F238E27FC236}">
                <a16:creationId xmlns:a16="http://schemas.microsoft.com/office/drawing/2014/main" id="{0B7ED10F-71C0-F839-191B-BF2B73241A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62338" y="2937383"/>
            <a:ext cx="1000625" cy="1000625"/>
          </a:xfrm>
          <a:prstGeom prst="rect">
            <a:avLst/>
          </a:prstGeom>
        </p:spPr>
      </p:pic>
      <p:grpSp>
        <p:nvGrpSpPr>
          <p:cNvPr id="41" name="Group 40">
            <a:extLst>
              <a:ext uri="{FF2B5EF4-FFF2-40B4-BE49-F238E27FC236}">
                <a16:creationId xmlns:a16="http://schemas.microsoft.com/office/drawing/2014/main" id="{58124384-E911-38A7-D6C2-A130FAF6C381}"/>
              </a:ext>
            </a:extLst>
          </p:cNvPr>
          <p:cNvGrpSpPr/>
          <p:nvPr/>
        </p:nvGrpSpPr>
        <p:grpSpPr>
          <a:xfrm>
            <a:off x="8230838" y="2277943"/>
            <a:ext cx="947128" cy="966101"/>
            <a:chOff x="9282823" y="2553600"/>
            <a:chExt cx="947128" cy="966101"/>
          </a:xfrm>
        </p:grpSpPr>
        <p:pic>
          <p:nvPicPr>
            <p:cNvPr id="37" name="Picture 4" descr="North American animals silhouette set 2 Vector silhouettes of North American animals, many can be found in Alaska and Canada. moose stock illustrations">
              <a:extLst>
                <a:ext uri="{FF2B5EF4-FFF2-40B4-BE49-F238E27FC236}">
                  <a16:creationId xmlns:a16="http://schemas.microsoft.com/office/drawing/2014/main" id="{60B6F307-CA9F-7778-A801-5A2F33066DD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7789" r="25259" b="71686"/>
            <a:stretch/>
          </p:blipFill>
          <p:spPr bwMode="auto">
            <a:xfrm>
              <a:off x="9282823" y="2553600"/>
              <a:ext cx="925525" cy="966101"/>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F59BDAD3-BE3F-5AAF-CA59-DC8597867BAE}"/>
                </a:ext>
              </a:extLst>
            </p:cNvPr>
            <p:cNvSpPr/>
            <p:nvPr/>
          </p:nvSpPr>
          <p:spPr>
            <a:xfrm>
              <a:off x="10130123" y="2990664"/>
              <a:ext cx="99828" cy="508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5ED1C9A8-A73B-CFEE-0398-509D43C62F7C}"/>
              </a:ext>
            </a:extLst>
          </p:cNvPr>
          <p:cNvGrpSpPr/>
          <p:nvPr/>
        </p:nvGrpSpPr>
        <p:grpSpPr>
          <a:xfrm>
            <a:off x="9132780" y="2397200"/>
            <a:ext cx="1013679" cy="978007"/>
            <a:chOff x="10038840" y="2450993"/>
            <a:chExt cx="1013679" cy="978007"/>
          </a:xfrm>
        </p:grpSpPr>
        <p:pic>
          <p:nvPicPr>
            <p:cNvPr id="86020" name="Picture 4" descr="North American animals silhouette set 2 Vector silhouettes of North American animals, many can be found in Alaska and Canada. moose stock illustrations">
              <a:extLst>
                <a:ext uri="{FF2B5EF4-FFF2-40B4-BE49-F238E27FC236}">
                  <a16:creationId xmlns:a16="http://schemas.microsoft.com/office/drawing/2014/main" id="{D65B58D6-56C4-938A-F3DF-90E0F07F7DA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046" r="50002" b="71686"/>
            <a:stretch/>
          </p:blipFill>
          <p:spPr bwMode="auto">
            <a:xfrm>
              <a:off x="10187275" y="2450993"/>
              <a:ext cx="865244" cy="903179"/>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28E12B84-C294-F1D2-A81E-97CC575DDE13}"/>
                </a:ext>
              </a:extLst>
            </p:cNvPr>
            <p:cNvSpPr/>
            <p:nvPr/>
          </p:nvSpPr>
          <p:spPr>
            <a:xfrm>
              <a:off x="10038840" y="2920392"/>
              <a:ext cx="269524" cy="508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A7689B0F-8EDF-5D89-271D-17EAB029EE4A}"/>
              </a:ext>
            </a:extLst>
          </p:cNvPr>
          <p:cNvGrpSpPr/>
          <p:nvPr/>
        </p:nvGrpSpPr>
        <p:grpSpPr>
          <a:xfrm>
            <a:off x="7723998" y="3388978"/>
            <a:ext cx="1013679" cy="978007"/>
            <a:chOff x="10038840" y="2450993"/>
            <a:chExt cx="1013679" cy="978007"/>
          </a:xfrm>
        </p:grpSpPr>
        <p:pic>
          <p:nvPicPr>
            <p:cNvPr id="46" name="Picture 4" descr="North American animals silhouette set 2 Vector silhouettes of North American animals, many can be found in Alaska and Canada. moose stock illustrations">
              <a:extLst>
                <a:ext uri="{FF2B5EF4-FFF2-40B4-BE49-F238E27FC236}">
                  <a16:creationId xmlns:a16="http://schemas.microsoft.com/office/drawing/2014/main" id="{60E78A65-8911-699A-3B2F-CBE8ECEA146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046" r="50002" b="71686"/>
            <a:stretch/>
          </p:blipFill>
          <p:spPr bwMode="auto">
            <a:xfrm>
              <a:off x="10187275" y="2450993"/>
              <a:ext cx="865244" cy="903179"/>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2E304AAC-77AC-5BA2-F13A-82BC073F2EF1}"/>
                </a:ext>
              </a:extLst>
            </p:cNvPr>
            <p:cNvSpPr/>
            <p:nvPr/>
          </p:nvSpPr>
          <p:spPr>
            <a:xfrm>
              <a:off x="10038840" y="2920392"/>
              <a:ext cx="269524" cy="508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8" name="Graphic 47" descr="Deer with solid fill">
            <a:extLst>
              <a:ext uri="{FF2B5EF4-FFF2-40B4-BE49-F238E27FC236}">
                <a16:creationId xmlns:a16="http://schemas.microsoft.com/office/drawing/2014/main" id="{D9977280-2CA9-3616-ED80-EFC1EEB4B6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34753" y="2760993"/>
            <a:ext cx="1000625" cy="1000625"/>
          </a:xfrm>
          <a:prstGeom prst="rect">
            <a:avLst/>
          </a:prstGeom>
        </p:spPr>
      </p:pic>
      <p:sp>
        <p:nvSpPr>
          <p:cNvPr id="49" name="TextBox 48">
            <a:extLst>
              <a:ext uri="{FF2B5EF4-FFF2-40B4-BE49-F238E27FC236}">
                <a16:creationId xmlns:a16="http://schemas.microsoft.com/office/drawing/2014/main" id="{4E98C200-C201-2319-4982-1A2BFA61FDFE}"/>
              </a:ext>
            </a:extLst>
          </p:cNvPr>
          <p:cNvSpPr txBox="1"/>
          <p:nvPr/>
        </p:nvSpPr>
        <p:spPr>
          <a:xfrm>
            <a:off x="8434754" y="6453294"/>
            <a:ext cx="3698470" cy="369332"/>
          </a:xfrm>
          <a:prstGeom prst="rect">
            <a:avLst/>
          </a:prstGeom>
          <a:solidFill>
            <a:schemeClr val="bg1"/>
          </a:solidFill>
        </p:spPr>
        <p:txBody>
          <a:bodyPr wrap="square" rtlCol="0">
            <a:spAutoFit/>
          </a:bodyPr>
          <a:lstStyle/>
          <a:p>
            <a:r>
              <a:rPr lang="en-US" b="0" i="0" dirty="0">
                <a:solidFill>
                  <a:srgbClr val="000000"/>
                </a:solidFill>
                <a:effectLst/>
              </a:rPr>
              <a:t>Dobson and Meagher. 1996. </a:t>
            </a:r>
            <a:r>
              <a:rPr lang="en-US" b="0" i="1" dirty="0">
                <a:solidFill>
                  <a:srgbClr val="000000"/>
                </a:solidFill>
                <a:effectLst/>
              </a:rPr>
              <a:t>Ecology.</a:t>
            </a:r>
            <a:endParaRPr lang="en-US" i="1" dirty="0">
              <a:cs typeface="Franklin Gothic Medium"/>
            </a:endParaRPr>
          </a:p>
        </p:txBody>
      </p:sp>
      <p:pic>
        <p:nvPicPr>
          <p:cNvPr id="86022" name="Picture 6" descr="Brucellosis">
            <a:extLst>
              <a:ext uri="{FF2B5EF4-FFF2-40B4-BE49-F238E27FC236}">
                <a16:creationId xmlns:a16="http://schemas.microsoft.com/office/drawing/2014/main" id="{43458862-CD10-7560-96D5-CD93C07A0E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96329" y="3343817"/>
            <a:ext cx="2121604" cy="128470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484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0BFF4DA-D649-E386-F23D-5CA5A2EC7A4F}"/>
              </a:ext>
            </a:extLst>
          </p:cNvPr>
          <p:cNvSpPr>
            <a:spLocks noGrp="1"/>
          </p:cNvSpPr>
          <p:nvPr>
            <p:ph type="title"/>
          </p:nvPr>
        </p:nvSpPr>
        <p:spPr>
          <a:xfrm>
            <a:off x="0" y="723232"/>
            <a:ext cx="12192000" cy="799160"/>
          </a:xfrm>
        </p:spPr>
        <p:txBody>
          <a:bodyPr>
            <a:normAutofit fontScale="90000"/>
          </a:bodyPr>
          <a:lstStyle/>
          <a:p>
            <a:pPr algn="ctr"/>
            <a:r>
              <a:rPr lang="en-US" dirty="0">
                <a:latin typeface="+mn-lt"/>
              </a:rPr>
              <a:t>Pathogens can also spillover to alternative wildlife hosts.</a:t>
            </a:r>
          </a:p>
        </p:txBody>
      </p:sp>
      <p:pic>
        <p:nvPicPr>
          <p:cNvPr id="7" name="Picture 6" descr="Diagram&#10;&#10;Description automatically generated">
            <a:extLst>
              <a:ext uri="{FF2B5EF4-FFF2-40B4-BE49-F238E27FC236}">
                <a16:creationId xmlns:a16="http://schemas.microsoft.com/office/drawing/2014/main" id="{4AA12BD8-7E62-89AD-28D0-064A1913CCB4}"/>
              </a:ext>
            </a:extLst>
          </p:cNvPr>
          <p:cNvPicPr>
            <a:picLocks noChangeAspect="1"/>
          </p:cNvPicPr>
          <p:nvPr/>
        </p:nvPicPr>
        <p:blipFill>
          <a:blip r:embed="rId2"/>
          <a:stretch>
            <a:fillRect/>
          </a:stretch>
        </p:blipFill>
        <p:spPr>
          <a:xfrm>
            <a:off x="3627450" y="1755503"/>
            <a:ext cx="4937100" cy="5102497"/>
          </a:xfrm>
          <a:prstGeom prst="rect">
            <a:avLst/>
          </a:prstGeom>
        </p:spPr>
      </p:pic>
      <p:sp>
        <p:nvSpPr>
          <p:cNvPr id="8" name="Rectangle 7">
            <a:extLst>
              <a:ext uri="{FF2B5EF4-FFF2-40B4-BE49-F238E27FC236}">
                <a16:creationId xmlns:a16="http://schemas.microsoft.com/office/drawing/2014/main" id="{524D483D-4987-F25A-585C-E5C122A18B9A}"/>
              </a:ext>
            </a:extLst>
          </p:cNvPr>
          <p:cNvSpPr/>
          <p:nvPr/>
        </p:nvSpPr>
        <p:spPr>
          <a:xfrm>
            <a:off x="3627450" y="1755503"/>
            <a:ext cx="552450" cy="514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FE8695-D2CE-74FF-0D86-125C2C733217}"/>
              </a:ext>
            </a:extLst>
          </p:cNvPr>
          <p:cNvSpPr/>
          <p:nvPr/>
        </p:nvSpPr>
        <p:spPr>
          <a:xfrm>
            <a:off x="3511575" y="4049576"/>
            <a:ext cx="552450" cy="514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9A3BFFE-DE65-22E6-2D12-A3BBDAAF3AC2}"/>
              </a:ext>
            </a:extLst>
          </p:cNvPr>
          <p:cNvSpPr txBox="1"/>
          <p:nvPr/>
        </p:nvSpPr>
        <p:spPr>
          <a:xfrm>
            <a:off x="8324850" y="6453294"/>
            <a:ext cx="3808374" cy="369332"/>
          </a:xfrm>
          <a:prstGeom prst="rect">
            <a:avLst/>
          </a:prstGeom>
          <a:solidFill>
            <a:schemeClr val="bg1"/>
          </a:solidFill>
        </p:spPr>
        <p:txBody>
          <a:bodyPr wrap="square" rtlCol="0">
            <a:spAutoFit/>
          </a:bodyPr>
          <a:lstStyle/>
          <a:p>
            <a:r>
              <a:rPr lang="en-US" b="0" i="0" dirty="0" err="1">
                <a:solidFill>
                  <a:srgbClr val="000000"/>
                </a:solidFill>
                <a:effectLst/>
              </a:rPr>
              <a:t>Lembo</a:t>
            </a:r>
            <a:r>
              <a:rPr lang="en-US" b="0" i="0" dirty="0">
                <a:solidFill>
                  <a:srgbClr val="000000"/>
                </a:solidFill>
                <a:effectLst/>
              </a:rPr>
              <a:t> et al. 2008</a:t>
            </a:r>
            <a:r>
              <a:rPr lang="en-US" dirty="0">
                <a:cs typeface="Franklin Gothic Medium"/>
              </a:rPr>
              <a:t>. </a:t>
            </a:r>
            <a:r>
              <a:rPr lang="en-US" i="1" dirty="0">
                <a:cs typeface="Franklin Gothic Medium"/>
              </a:rPr>
              <a:t>J of Animal Ecology.</a:t>
            </a:r>
          </a:p>
        </p:txBody>
      </p:sp>
      <p:sp>
        <p:nvSpPr>
          <p:cNvPr id="18" name="TextBox 17">
            <a:extLst>
              <a:ext uri="{FF2B5EF4-FFF2-40B4-BE49-F238E27FC236}">
                <a16:creationId xmlns:a16="http://schemas.microsoft.com/office/drawing/2014/main" id="{38712AAF-F5E6-76A3-C0C7-F4AA74F59845}"/>
              </a:ext>
            </a:extLst>
          </p:cNvPr>
          <p:cNvSpPr txBox="1"/>
          <p:nvPr/>
        </p:nvSpPr>
        <p:spPr>
          <a:xfrm>
            <a:off x="6420663" y="2269853"/>
            <a:ext cx="1904187" cy="646331"/>
          </a:xfrm>
          <a:prstGeom prst="rect">
            <a:avLst/>
          </a:prstGeom>
          <a:solidFill>
            <a:schemeClr val="bg1"/>
          </a:solidFill>
        </p:spPr>
        <p:txBody>
          <a:bodyPr wrap="square" rtlCol="0">
            <a:spAutoFit/>
          </a:bodyPr>
          <a:lstStyle/>
          <a:p>
            <a:r>
              <a:rPr lang="en-US" b="0" i="0" dirty="0">
                <a:solidFill>
                  <a:srgbClr val="000000"/>
                </a:solidFill>
                <a:effectLst/>
              </a:rPr>
              <a:t>Serengeti District, Tanzania</a:t>
            </a:r>
            <a:endParaRPr lang="en-US" i="1" dirty="0">
              <a:cs typeface="Franklin Gothic Medium"/>
            </a:endParaRPr>
          </a:p>
        </p:txBody>
      </p:sp>
      <p:sp>
        <p:nvSpPr>
          <p:cNvPr id="19" name="TextBox 18">
            <a:extLst>
              <a:ext uri="{FF2B5EF4-FFF2-40B4-BE49-F238E27FC236}">
                <a16:creationId xmlns:a16="http://schemas.microsoft.com/office/drawing/2014/main" id="{02F577A5-BDCD-4597-DA19-BBDAD4B82054}"/>
              </a:ext>
            </a:extLst>
          </p:cNvPr>
          <p:cNvSpPr txBox="1"/>
          <p:nvPr/>
        </p:nvSpPr>
        <p:spPr>
          <a:xfrm>
            <a:off x="6776238" y="4569294"/>
            <a:ext cx="2043912" cy="646331"/>
          </a:xfrm>
          <a:prstGeom prst="rect">
            <a:avLst/>
          </a:prstGeom>
          <a:solidFill>
            <a:schemeClr val="bg1"/>
          </a:solidFill>
        </p:spPr>
        <p:txBody>
          <a:bodyPr wrap="square" rtlCol="0">
            <a:spAutoFit/>
          </a:bodyPr>
          <a:lstStyle/>
          <a:p>
            <a:r>
              <a:rPr lang="en-US" b="0" i="0" dirty="0" err="1">
                <a:solidFill>
                  <a:srgbClr val="000000"/>
                </a:solidFill>
                <a:effectLst/>
              </a:rPr>
              <a:t>Ngorogoro</a:t>
            </a:r>
            <a:r>
              <a:rPr lang="en-US" b="0" i="0" dirty="0">
                <a:solidFill>
                  <a:srgbClr val="000000"/>
                </a:solidFill>
                <a:effectLst/>
              </a:rPr>
              <a:t> District, Tanzania</a:t>
            </a:r>
            <a:endParaRPr lang="en-US" i="1" dirty="0">
              <a:cs typeface="Franklin Gothic Medium"/>
            </a:endParaRPr>
          </a:p>
        </p:txBody>
      </p:sp>
      <p:sp>
        <p:nvSpPr>
          <p:cNvPr id="2" name="TextBox 1">
            <a:extLst>
              <a:ext uri="{FF2B5EF4-FFF2-40B4-BE49-F238E27FC236}">
                <a16:creationId xmlns:a16="http://schemas.microsoft.com/office/drawing/2014/main" id="{67124F05-24D5-3645-9FA7-506F620E4C60}"/>
              </a:ext>
            </a:extLst>
          </p:cNvPr>
          <p:cNvSpPr txBox="1"/>
          <p:nvPr/>
        </p:nvSpPr>
        <p:spPr>
          <a:xfrm rot="16200000">
            <a:off x="2997128" y="2601318"/>
            <a:ext cx="1764462" cy="369332"/>
          </a:xfrm>
          <a:prstGeom prst="rect">
            <a:avLst/>
          </a:prstGeom>
          <a:solidFill>
            <a:schemeClr val="bg1"/>
          </a:solidFill>
        </p:spPr>
        <p:txBody>
          <a:bodyPr wrap="square" rtlCol="0">
            <a:spAutoFit/>
          </a:bodyPr>
          <a:lstStyle/>
          <a:p>
            <a:r>
              <a:rPr lang="en-US" b="0" i="0" dirty="0">
                <a:solidFill>
                  <a:srgbClr val="000000"/>
                </a:solidFill>
                <a:effectLst/>
              </a:rPr>
              <a:t>Cases of Rabies</a:t>
            </a:r>
            <a:endParaRPr lang="en-US" i="1" dirty="0">
              <a:cs typeface="Franklin Gothic Medium"/>
            </a:endParaRPr>
          </a:p>
        </p:txBody>
      </p:sp>
      <p:sp>
        <p:nvSpPr>
          <p:cNvPr id="3" name="TextBox 2">
            <a:extLst>
              <a:ext uri="{FF2B5EF4-FFF2-40B4-BE49-F238E27FC236}">
                <a16:creationId xmlns:a16="http://schemas.microsoft.com/office/drawing/2014/main" id="{D363CCFD-4DDB-EBB7-E597-F507C25D6689}"/>
              </a:ext>
            </a:extLst>
          </p:cNvPr>
          <p:cNvSpPr txBox="1"/>
          <p:nvPr/>
        </p:nvSpPr>
        <p:spPr>
          <a:xfrm rot="16200000">
            <a:off x="2990790" y="4672031"/>
            <a:ext cx="1764462" cy="369332"/>
          </a:xfrm>
          <a:prstGeom prst="rect">
            <a:avLst/>
          </a:prstGeom>
          <a:solidFill>
            <a:schemeClr val="bg1"/>
          </a:solidFill>
        </p:spPr>
        <p:txBody>
          <a:bodyPr wrap="square" rtlCol="0">
            <a:spAutoFit/>
          </a:bodyPr>
          <a:lstStyle/>
          <a:p>
            <a:r>
              <a:rPr lang="en-US" b="0" i="0" dirty="0">
                <a:solidFill>
                  <a:srgbClr val="000000"/>
                </a:solidFill>
                <a:effectLst/>
              </a:rPr>
              <a:t>Cases of Rabies</a:t>
            </a:r>
            <a:endParaRPr lang="en-US" i="1" dirty="0">
              <a:cs typeface="Franklin Gothic Medium"/>
            </a:endParaRPr>
          </a:p>
        </p:txBody>
      </p:sp>
    </p:spTree>
    <p:extLst>
      <p:ext uri="{BB962C8B-B14F-4D97-AF65-F5344CB8AC3E}">
        <p14:creationId xmlns:p14="http://schemas.microsoft.com/office/powerpoint/2010/main" val="3896789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letter&#10;&#10;Description automatically generated">
            <a:extLst>
              <a:ext uri="{FF2B5EF4-FFF2-40B4-BE49-F238E27FC236}">
                <a16:creationId xmlns:a16="http://schemas.microsoft.com/office/drawing/2014/main" id="{3095E3D0-7B9F-61D8-98C6-CC1199895EAF}"/>
              </a:ext>
            </a:extLst>
          </p:cNvPr>
          <p:cNvPicPr>
            <a:picLocks noChangeAspect="1"/>
          </p:cNvPicPr>
          <p:nvPr/>
        </p:nvPicPr>
        <p:blipFill>
          <a:blip r:embed="rId2"/>
          <a:stretch>
            <a:fillRect/>
          </a:stretch>
        </p:blipFill>
        <p:spPr>
          <a:xfrm>
            <a:off x="2292350" y="1522392"/>
            <a:ext cx="7607300" cy="1282700"/>
          </a:xfrm>
          <a:prstGeom prst="rect">
            <a:avLst/>
          </a:prstGeom>
        </p:spPr>
      </p:pic>
      <p:pic>
        <p:nvPicPr>
          <p:cNvPr id="9" name="Picture 8" descr="Diagram&#10;&#10;Description automatically generated">
            <a:extLst>
              <a:ext uri="{FF2B5EF4-FFF2-40B4-BE49-F238E27FC236}">
                <a16:creationId xmlns:a16="http://schemas.microsoft.com/office/drawing/2014/main" id="{D5C0F299-1F0E-0E21-595A-66D1EF3858D3}"/>
              </a:ext>
            </a:extLst>
          </p:cNvPr>
          <p:cNvPicPr>
            <a:picLocks noChangeAspect="1"/>
          </p:cNvPicPr>
          <p:nvPr/>
        </p:nvPicPr>
        <p:blipFill>
          <a:blip r:embed="rId3"/>
          <a:stretch>
            <a:fillRect/>
          </a:stretch>
        </p:blipFill>
        <p:spPr>
          <a:xfrm>
            <a:off x="1942590" y="3005419"/>
            <a:ext cx="4114800" cy="3086100"/>
          </a:xfrm>
          <a:prstGeom prst="rect">
            <a:avLst/>
          </a:prstGeom>
        </p:spPr>
      </p:pic>
      <p:sp>
        <p:nvSpPr>
          <p:cNvPr id="14" name="TextBox 13">
            <a:extLst>
              <a:ext uri="{FF2B5EF4-FFF2-40B4-BE49-F238E27FC236}">
                <a16:creationId xmlns:a16="http://schemas.microsoft.com/office/drawing/2014/main" id="{BE4D846B-CB3E-8AEE-7E74-BE117550DD81}"/>
              </a:ext>
            </a:extLst>
          </p:cNvPr>
          <p:cNvSpPr txBox="1"/>
          <p:nvPr/>
        </p:nvSpPr>
        <p:spPr>
          <a:xfrm>
            <a:off x="8324850" y="6453294"/>
            <a:ext cx="3808374" cy="369332"/>
          </a:xfrm>
          <a:prstGeom prst="rect">
            <a:avLst/>
          </a:prstGeom>
          <a:solidFill>
            <a:schemeClr val="bg1"/>
          </a:solidFill>
        </p:spPr>
        <p:txBody>
          <a:bodyPr wrap="square" rtlCol="0">
            <a:spAutoFit/>
          </a:bodyPr>
          <a:lstStyle/>
          <a:p>
            <a:r>
              <a:rPr lang="en-US" b="0" i="0" dirty="0" err="1">
                <a:solidFill>
                  <a:srgbClr val="000000"/>
                </a:solidFill>
                <a:effectLst/>
              </a:rPr>
              <a:t>Lembo</a:t>
            </a:r>
            <a:r>
              <a:rPr lang="en-US" b="0" i="0" dirty="0">
                <a:solidFill>
                  <a:srgbClr val="000000"/>
                </a:solidFill>
                <a:effectLst/>
              </a:rPr>
              <a:t> et al. 2008</a:t>
            </a:r>
            <a:r>
              <a:rPr lang="en-US" dirty="0">
                <a:cs typeface="Franklin Gothic Medium"/>
              </a:rPr>
              <a:t>. </a:t>
            </a:r>
            <a:r>
              <a:rPr lang="en-US" i="1" dirty="0">
                <a:cs typeface="Franklin Gothic Medium"/>
              </a:rPr>
              <a:t>J of Animal Ecology.</a:t>
            </a:r>
          </a:p>
        </p:txBody>
      </p:sp>
      <p:sp>
        <p:nvSpPr>
          <p:cNvPr id="20" name="Title 1">
            <a:extLst>
              <a:ext uri="{FF2B5EF4-FFF2-40B4-BE49-F238E27FC236}">
                <a16:creationId xmlns:a16="http://schemas.microsoft.com/office/drawing/2014/main" id="{0E36654E-8045-F5C1-A5FA-06A3C1CBE264}"/>
              </a:ext>
            </a:extLst>
          </p:cNvPr>
          <p:cNvSpPr>
            <a:spLocks noGrp="1"/>
          </p:cNvSpPr>
          <p:nvPr>
            <p:ph type="title"/>
          </p:nvPr>
        </p:nvSpPr>
        <p:spPr>
          <a:xfrm>
            <a:off x="302343" y="525578"/>
            <a:ext cx="11239500" cy="799160"/>
          </a:xfrm>
        </p:spPr>
        <p:txBody>
          <a:bodyPr>
            <a:noAutofit/>
          </a:bodyPr>
          <a:lstStyle/>
          <a:p>
            <a:pPr algn="ctr"/>
            <a:r>
              <a:rPr lang="en-US" sz="3000" dirty="0">
                <a:latin typeface="+mn-lt"/>
              </a:rPr>
              <a:t>Vaccination of domestic dogs aims to shift the ecology of the system</a:t>
            </a:r>
          </a:p>
        </p:txBody>
      </p:sp>
      <p:sp>
        <p:nvSpPr>
          <p:cNvPr id="22" name="TextBox 21">
            <a:extLst>
              <a:ext uri="{FF2B5EF4-FFF2-40B4-BE49-F238E27FC236}">
                <a16:creationId xmlns:a16="http://schemas.microsoft.com/office/drawing/2014/main" id="{72D46FD2-38EE-D4EA-D9A5-2DB5E4DD1B11}"/>
              </a:ext>
            </a:extLst>
          </p:cNvPr>
          <p:cNvSpPr txBox="1"/>
          <p:nvPr/>
        </p:nvSpPr>
        <p:spPr>
          <a:xfrm>
            <a:off x="8324850" y="6147756"/>
            <a:ext cx="3808374" cy="369332"/>
          </a:xfrm>
          <a:prstGeom prst="rect">
            <a:avLst/>
          </a:prstGeom>
          <a:solidFill>
            <a:schemeClr val="bg1"/>
          </a:solidFill>
        </p:spPr>
        <p:txBody>
          <a:bodyPr wrap="square" rtlCol="0">
            <a:spAutoFit/>
          </a:bodyPr>
          <a:lstStyle/>
          <a:p>
            <a:r>
              <a:rPr lang="en-US" b="0" i="0" dirty="0">
                <a:solidFill>
                  <a:srgbClr val="000000"/>
                </a:solidFill>
                <a:effectLst/>
              </a:rPr>
              <a:t>Haydon et al. 2002</a:t>
            </a:r>
            <a:r>
              <a:rPr lang="en-US" dirty="0">
                <a:cs typeface="Franklin Gothic Medium"/>
              </a:rPr>
              <a:t>. </a:t>
            </a:r>
            <a:r>
              <a:rPr lang="en-US" i="1" dirty="0">
                <a:cs typeface="Franklin Gothic Medium"/>
              </a:rPr>
              <a:t>EID.</a:t>
            </a:r>
          </a:p>
        </p:txBody>
      </p:sp>
      <p:sp>
        <p:nvSpPr>
          <p:cNvPr id="24" name="Rectangle 23">
            <a:extLst>
              <a:ext uri="{FF2B5EF4-FFF2-40B4-BE49-F238E27FC236}">
                <a16:creationId xmlns:a16="http://schemas.microsoft.com/office/drawing/2014/main" id="{D48E57C0-4EA3-34C1-6E25-B3C24350AF01}"/>
              </a:ext>
            </a:extLst>
          </p:cNvPr>
          <p:cNvSpPr/>
          <p:nvPr/>
        </p:nvSpPr>
        <p:spPr>
          <a:xfrm>
            <a:off x="5621697" y="3691219"/>
            <a:ext cx="952500" cy="106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FAA7531-C9CB-0EF5-8A7A-E5A0B5402201}"/>
              </a:ext>
            </a:extLst>
          </p:cNvPr>
          <p:cNvSpPr/>
          <p:nvPr/>
        </p:nvSpPr>
        <p:spPr>
          <a:xfrm>
            <a:off x="1942590" y="2567269"/>
            <a:ext cx="952500" cy="106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37526F47-7CE5-F786-08F2-193B4E764116}"/>
              </a:ext>
            </a:extLst>
          </p:cNvPr>
          <p:cNvPicPr>
            <a:picLocks noChangeAspect="1"/>
          </p:cNvPicPr>
          <p:nvPr/>
        </p:nvPicPr>
        <p:blipFill>
          <a:blip r:embed="rId4"/>
          <a:stretch>
            <a:fillRect/>
          </a:stretch>
        </p:blipFill>
        <p:spPr>
          <a:xfrm>
            <a:off x="6574197" y="2845756"/>
            <a:ext cx="4013200" cy="3302000"/>
          </a:xfrm>
          <a:prstGeom prst="rect">
            <a:avLst/>
          </a:prstGeom>
        </p:spPr>
      </p:pic>
      <p:sp>
        <p:nvSpPr>
          <p:cNvPr id="5" name="Rectangle 4">
            <a:extLst>
              <a:ext uri="{FF2B5EF4-FFF2-40B4-BE49-F238E27FC236}">
                <a16:creationId xmlns:a16="http://schemas.microsoft.com/office/drawing/2014/main" id="{06B51D5A-A520-E9CD-7231-8D6B47BE9EB1}"/>
              </a:ext>
            </a:extLst>
          </p:cNvPr>
          <p:cNvSpPr/>
          <p:nvPr/>
        </p:nvSpPr>
        <p:spPr>
          <a:xfrm>
            <a:off x="10111147" y="3616779"/>
            <a:ext cx="952500" cy="106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9AEF230-6B65-A3A5-2811-0EE1565CAB00}"/>
              </a:ext>
            </a:extLst>
          </p:cNvPr>
          <p:cNvSpPr/>
          <p:nvPr/>
        </p:nvSpPr>
        <p:spPr>
          <a:xfrm>
            <a:off x="6686040" y="2549979"/>
            <a:ext cx="952500" cy="106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F46DF612-2C9D-8392-E3B2-803E2CFAE00A}"/>
              </a:ext>
            </a:extLst>
          </p:cNvPr>
          <p:cNvCxnSpPr/>
          <p:nvPr/>
        </p:nvCxnSpPr>
        <p:spPr>
          <a:xfrm>
            <a:off x="5621697" y="4436768"/>
            <a:ext cx="7981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23150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1B260B-AE29-463A-F6D9-B09AC6DD8DBB}"/>
              </a:ext>
            </a:extLst>
          </p:cNvPr>
          <p:cNvSpPr>
            <a:spLocks noGrp="1"/>
          </p:cNvSpPr>
          <p:nvPr>
            <p:ph type="title"/>
          </p:nvPr>
        </p:nvSpPr>
        <p:spPr>
          <a:xfrm>
            <a:off x="1263785" y="525578"/>
            <a:ext cx="9518515" cy="799160"/>
          </a:xfrm>
        </p:spPr>
        <p:txBody>
          <a:bodyPr>
            <a:noAutofit/>
          </a:bodyPr>
          <a:lstStyle/>
          <a:p>
            <a:pPr algn="ctr"/>
            <a:r>
              <a:rPr lang="en-US" sz="3000" dirty="0">
                <a:latin typeface="+mn-lt"/>
              </a:rPr>
              <a:t>Vaccination of domestic dogs can successfully eradicate rabies from some systems.</a:t>
            </a:r>
          </a:p>
        </p:txBody>
      </p:sp>
      <p:sp>
        <p:nvSpPr>
          <p:cNvPr id="7" name="TextBox 6">
            <a:extLst>
              <a:ext uri="{FF2B5EF4-FFF2-40B4-BE49-F238E27FC236}">
                <a16:creationId xmlns:a16="http://schemas.microsoft.com/office/drawing/2014/main" id="{BB4922F4-07B2-A30A-CF9A-B66FF12AB6DC}"/>
              </a:ext>
            </a:extLst>
          </p:cNvPr>
          <p:cNvSpPr txBox="1"/>
          <p:nvPr/>
        </p:nvSpPr>
        <p:spPr>
          <a:xfrm>
            <a:off x="0" y="6496238"/>
            <a:ext cx="3808374" cy="369332"/>
          </a:xfrm>
          <a:prstGeom prst="rect">
            <a:avLst/>
          </a:prstGeom>
          <a:solidFill>
            <a:schemeClr val="bg1"/>
          </a:solidFill>
        </p:spPr>
        <p:txBody>
          <a:bodyPr wrap="square" rtlCol="0">
            <a:spAutoFit/>
          </a:bodyPr>
          <a:lstStyle/>
          <a:p>
            <a:r>
              <a:rPr lang="en-US" b="0" i="0" dirty="0" err="1">
                <a:solidFill>
                  <a:srgbClr val="000000"/>
                </a:solidFill>
                <a:effectLst/>
              </a:rPr>
              <a:t>Lushasi</a:t>
            </a:r>
            <a:r>
              <a:rPr lang="en-US" b="0" i="0" dirty="0">
                <a:solidFill>
                  <a:srgbClr val="000000"/>
                </a:solidFill>
                <a:effectLst/>
              </a:rPr>
              <a:t> et al. 2023</a:t>
            </a:r>
            <a:r>
              <a:rPr lang="en-US" b="0" i="1" dirty="0">
                <a:solidFill>
                  <a:srgbClr val="000000"/>
                </a:solidFill>
                <a:effectLst/>
              </a:rPr>
              <a:t>.</a:t>
            </a:r>
            <a:r>
              <a:rPr lang="en-US" b="0" dirty="0">
                <a:solidFill>
                  <a:srgbClr val="000000"/>
                </a:solidFill>
                <a:effectLst/>
              </a:rPr>
              <a:t> </a:t>
            </a:r>
            <a:r>
              <a:rPr lang="en-US" b="0" i="1" dirty="0" err="1">
                <a:solidFill>
                  <a:srgbClr val="000000"/>
                </a:solidFill>
                <a:effectLst/>
              </a:rPr>
              <a:t>eLife</a:t>
            </a:r>
            <a:r>
              <a:rPr lang="en-US" b="0" i="1" dirty="0">
                <a:solidFill>
                  <a:srgbClr val="000000"/>
                </a:solidFill>
                <a:effectLst/>
              </a:rPr>
              <a:t>.</a:t>
            </a:r>
            <a:endParaRPr lang="en-US" i="1" dirty="0">
              <a:cs typeface="Franklin Gothic Medium"/>
            </a:endParaRPr>
          </a:p>
        </p:txBody>
      </p:sp>
      <p:pic>
        <p:nvPicPr>
          <p:cNvPr id="9" name="Picture 8" descr="Diagram&#10;&#10;Description automatically generated">
            <a:extLst>
              <a:ext uri="{FF2B5EF4-FFF2-40B4-BE49-F238E27FC236}">
                <a16:creationId xmlns:a16="http://schemas.microsoft.com/office/drawing/2014/main" id="{CF9FFCA3-6BF7-AE2E-8F56-E71288C254B7}"/>
              </a:ext>
            </a:extLst>
          </p:cNvPr>
          <p:cNvPicPr>
            <a:picLocks noChangeAspect="1"/>
          </p:cNvPicPr>
          <p:nvPr/>
        </p:nvPicPr>
        <p:blipFill rotWithShape="1">
          <a:blip r:embed="rId3"/>
          <a:srcRect t="1480" b="59609"/>
          <a:stretch/>
        </p:blipFill>
        <p:spPr>
          <a:xfrm>
            <a:off x="1263785" y="1466850"/>
            <a:ext cx="9955528" cy="4478548"/>
          </a:xfrm>
          <a:prstGeom prst="rect">
            <a:avLst/>
          </a:prstGeom>
        </p:spPr>
      </p:pic>
      <p:cxnSp>
        <p:nvCxnSpPr>
          <p:cNvPr id="11" name="Straight Arrow Connector 10">
            <a:extLst>
              <a:ext uri="{FF2B5EF4-FFF2-40B4-BE49-F238E27FC236}">
                <a16:creationId xmlns:a16="http://schemas.microsoft.com/office/drawing/2014/main" id="{AE0AE6A0-BB21-2FD2-3A91-05682A133CE8}"/>
              </a:ext>
            </a:extLst>
          </p:cNvPr>
          <p:cNvCxnSpPr>
            <a:cxnSpLocks/>
          </p:cNvCxnSpPr>
          <p:nvPr/>
        </p:nvCxnSpPr>
        <p:spPr>
          <a:xfrm flipH="1" flipV="1">
            <a:off x="10103915" y="5342890"/>
            <a:ext cx="367795" cy="6365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88A83CA8-9797-7DCF-2D1E-D7754211868B}"/>
              </a:ext>
            </a:extLst>
          </p:cNvPr>
          <p:cNvSpPr txBox="1">
            <a:spLocks/>
          </p:cNvSpPr>
          <p:nvPr/>
        </p:nvSpPr>
        <p:spPr>
          <a:xfrm>
            <a:off x="9274972" y="5979400"/>
            <a:ext cx="2726528" cy="509268"/>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900" dirty="0">
                <a:latin typeface="+mn-lt"/>
              </a:rPr>
              <a:t>dog vaccination coverage</a:t>
            </a:r>
          </a:p>
        </p:txBody>
      </p:sp>
      <p:cxnSp>
        <p:nvCxnSpPr>
          <p:cNvPr id="14" name="Straight Arrow Connector 13">
            <a:extLst>
              <a:ext uri="{FF2B5EF4-FFF2-40B4-BE49-F238E27FC236}">
                <a16:creationId xmlns:a16="http://schemas.microsoft.com/office/drawing/2014/main" id="{A9F6CCF7-9820-9FBC-A7C5-F3FA89500A61}"/>
              </a:ext>
            </a:extLst>
          </p:cNvPr>
          <p:cNvCxnSpPr>
            <a:cxnSpLocks/>
          </p:cNvCxnSpPr>
          <p:nvPr/>
        </p:nvCxnSpPr>
        <p:spPr>
          <a:xfrm flipV="1">
            <a:off x="7573527" y="5477954"/>
            <a:ext cx="343309" cy="5092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7B953570-CC4B-8700-CE67-FB850E257A38}"/>
              </a:ext>
            </a:extLst>
          </p:cNvPr>
          <p:cNvSpPr txBox="1">
            <a:spLocks/>
          </p:cNvSpPr>
          <p:nvPr/>
        </p:nvSpPr>
        <p:spPr>
          <a:xfrm>
            <a:off x="6759970" y="5917504"/>
            <a:ext cx="1223956" cy="509268"/>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900" dirty="0">
                <a:latin typeface="+mn-lt"/>
              </a:rPr>
              <a:t>dog cases</a:t>
            </a:r>
          </a:p>
        </p:txBody>
      </p:sp>
      <p:sp>
        <p:nvSpPr>
          <p:cNvPr id="17" name="Rectangle 16">
            <a:extLst>
              <a:ext uri="{FF2B5EF4-FFF2-40B4-BE49-F238E27FC236}">
                <a16:creationId xmlns:a16="http://schemas.microsoft.com/office/drawing/2014/main" id="{40DD1BEF-3CB2-B724-9153-76F2345232AE}"/>
              </a:ext>
            </a:extLst>
          </p:cNvPr>
          <p:cNvSpPr/>
          <p:nvPr/>
        </p:nvSpPr>
        <p:spPr>
          <a:xfrm>
            <a:off x="10471710" y="1466850"/>
            <a:ext cx="952500" cy="1962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FE7EF7F-979D-055C-1628-21B3A60DEC45}"/>
              </a:ext>
            </a:extLst>
          </p:cNvPr>
          <p:cNvSpPr/>
          <p:nvPr/>
        </p:nvSpPr>
        <p:spPr>
          <a:xfrm>
            <a:off x="9493675" y="2362201"/>
            <a:ext cx="952500" cy="1009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C9D94C0-BFF3-35C1-EB88-8665817DB220}"/>
              </a:ext>
            </a:extLst>
          </p:cNvPr>
          <p:cNvSpPr/>
          <p:nvPr/>
        </p:nvSpPr>
        <p:spPr>
          <a:xfrm>
            <a:off x="8458200" y="3676650"/>
            <a:ext cx="1721915" cy="847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2863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82232-A4B7-D5B4-E491-8D0FDFB417CE}"/>
              </a:ext>
            </a:extLst>
          </p:cNvPr>
          <p:cNvSpPr>
            <a:spLocks noGrp="1"/>
          </p:cNvSpPr>
          <p:nvPr>
            <p:ph type="title"/>
          </p:nvPr>
        </p:nvSpPr>
        <p:spPr>
          <a:xfrm>
            <a:off x="1545019" y="91856"/>
            <a:ext cx="9648497" cy="1325563"/>
          </a:xfrm>
        </p:spPr>
        <p:txBody>
          <a:bodyPr>
            <a:normAutofit/>
          </a:bodyPr>
          <a:lstStyle/>
          <a:p>
            <a:pPr algn="ctr"/>
            <a:r>
              <a:rPr lang="en-US" sz="3000" dirty="0">
                <a:latin typeface="+mn-lt"/>
              </a:rPr>
              <a:t>Culling of infected reservoir hosts is typically an ineffective mechanism of disease control: case study bat rabies</a:t>
            </a:r>
          </a:p>
        </p:txBody>
      </p:sp>
      <p:pic>
        <p:nvPicPr>
          <p:cNvPr id="5" name="Content Placeholder 4" descr="A graph of blood flow&#10;&#10;Description automatically generated with medium confidence">
            <a:extLst>
              <a:ext uri="{FF2B5EF4-FFF2-40B4-BE49-F238E27FC236}">
                <a16:creationId xmlns:a16="http://schemas.microsoft.com/office/drawing/2014/main" id="{5D4254FE-10C3-3C63-F664-D522BD46F193}"/>
              </a:ext>
            </a:extLst>
          </p:cNvPr>
          <p:cNvPicPr>
            <a:picLocks noGrp="1" noChangeAspect="1"/>
          </p:cNvPicPr>
          <p:nvPr>
            <p:ph idx="1"/>
          </p:nvPr>
        </p:nvPicPr>
        <p:blipFill rotWithShape="1">
          <a:blip r:embed="rId2"/>
          <a:srcRect b="21772"/>
          <a:stretch/>
        </p:blipFill>
        <p:spPr>
          <a:xfrm>
            <a:off x="1731192" y="1557960"/>
            <a:ext cx="8519410" cy="4180689"/>
          </a:xfrm>
        </p:spPr>
      </p:pic>
      <p:sp>
        <p:nvSpPr>
          <p:cNvPr id="10" name="TextBox 9">
            <a:extLst>
              <a:ext uri="{FF2B5EF4-FFF2-40B4-BE49-F238E27FC236}">
                <a16:creationId xmlns:a16="http://schemas.microsoft.com/office/drawing/2014/main" id="{F636C3B0-584F-1E64-FF76-9723C65A987F}"/>
              </a:ext>
            </a:extLst>
          </p:cNvPr>
          <p:cNvSpPr txBox="1"/>
          <p:nvPr/>
        </p:nvSpPr>
        <p:spPr>
          <a:xfrm>
            <a:off x="0" y="6517258"/>
            <a:ext cx="3808374" cy="338554"/>
          </a:xfrm>
          <a:prstGeom prst="rect">
            <a:avLst/>
          </a:prstGeom>
          <a:solidFill>
            <a:schemeClr val="bg1"/>
          </a:solidFill>
        </p:spPr>
        <p:txBody>
          <a:bodyPr wrap="square" rtlCol="0">
            <a:spAutoFit/>
          </a:bodyPr>
          <a:lstStyle/>
          <a:p>
            <a:r>
              <a:rPr lang="en-US" sz="1600" b="0" i="0" dirty="0">
                <a:solidFill>
                  <a:srgbClr val="000000"/>
                </a:solidFill>
                <a:effectLst/>
              </a:rPr>
              <a:t>Viana et al. 2023</a:t>
            </a:r>
            <a:r>
              <a:rPr lang="en-US" sz="1600" b="0" i="1" dirty="0">
                <a:solidFill>
                  <a:srgbClr val="000000"/>
                </a:solidFill>
                <a:effectLst/>
              </a:rPr>
              <a:t>.</a:t>
            </a:r>
            <a:r>
              <a:rPr lang="en-US" sz="1600" b="0" dirty="0">
                <a:solidFill>
                  <a:srgbClr val="000000"/>
                </a:solidFill>
                <a:effectLst/>
              </a:rPr>
              <a:t> </a:t>
            </a:r>
            <a:r>
              <a:rPr lang="en-US" sz="1600" b="0" i="1" dirty="0">
                <a:solidFill>
                  <a:srgbClr val="000000"/>
                </a:solidFill>
                <a:effectLst/>
              </a:rPr>
              <a:t>Science Advances.</a:t>
            </a:r>
            <a:endParaRPr lang="en-US" sz="1600" i="1" dirty="0">
              <a:cs typeface="Franklin Gothic Medium"/>
            </a:endParaRPr>
          </a:p>
        </p:txBody>
      </p:sp>
    </p:spTree>
    <p:extLst>
      <p:ext uri="{BB962C8B-B14F-4D97-AF65-F5344CB8AC3E}">
        <p14:creationId xmlns:p14="http://schemas.microsoft.com/office/powerpoint/2010/main" val="30619727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a number of adults&#10;&#10;Description automatically generated with medium confidence">
            <a:extLst>
              <a:ext uri="{FF2B5EF4-FFF2-40B4-BE49-F238E27FC236}">
                <a16:creationId xmlns:a16="http://schemas.microsoft.com/office/drawing/2014/main" id="{A23C190A-6219-15FF-7F77-EC5EE918B992}"/>
              </a:ext>
            </a:extLst>
          </p:cNvPr>
          <p:cNvPicPr>
            <a:picLocks noChangeAspect="1"/>
          </p:cNvPicPr>
          <p:nvPr/>
        </p:nvPicPr>
        <p:blipFill rotWithShape="1">
          <a:blip r:embed="rId3"/>
          <a:srcRect l="8033" r="1501"/>
          <a:stretch/>
        </p:blipFill>
        <p:spPr>
          <a:xfrm>
            <a:off x="26604" y="2355185"/>
            <a:ext cx="5802067" cy="3002377"/>
          </a:xfrm>
          <a:prstGeom prst="rect">
            <a:avLst/>
          </a:prstGeom>
        </p:spPr>
      </p:pic>
      <p:sp>
        <p:nvSpPr>
          <p:cNvPr id="11" name="Title 1">
            <a:extLst>
              <a:ext uri="{FF2B5EF4-FFF2-40B4-BE49-F238E27FC236}">
                <a16:creationId xmlns:a16="http://schemas.microsoft.com/office/drawing/2014/main" id="{A38EE9A3-084B-ECB7-BDE7-0068262B2EE1}"/>
              </a:ext>
            </a:extLst>
          </p:cNvPr>
          <p:cNvSpPr>
            <a:spLocks noGrp="1"/>
          </p:cNvSpPr>
          <p:nvPr>
            <p:ph type="title"/>
          </p:nvPr>
        </p:nvSpPr>
        <p:spPr>
          <a:xfrm>
            <a:off x="1545019" y="91856"/>
            <a:ext cx="9648497" cy="1325563"/>
          </a:xfrm>
        </p:spPr>
        <p:txBody>
          <a:bodyPr>
            <a:normAutofit/>
          </a:bodyPr>
          <a:lstStyle/>
          <a:p>
            <a:pPr algn="ctr"/>
            <a:r>
              <a:rPr lang="en-US" sz="3000" dirty="0">
                <a:latin typeface="+mn-lt"/>
              </a:rPr>
              <a:t>Culling of infected reservoir hosts is typically an ineffective mechanism of disease control: case study bat rabies</a:t>
            </a:r>
          </a:p>
        </p:txBody>
      </p:sp>
      <p:sp>
        <p:nvSpPr>
          <p:cNvPr id="12" name="TextBox 11">
            <a:extLst>
              <a:ext uri="{FF2B5EF4-FFF2-40B4-BE49-F238E27FC236}">
                <a16:creationId xmlns:a16="http://schemas.microsoft.com/office/drawing/2014/main" id="{D93E395C-E976-2995-27E6-05A019BD2F28}"/>
              </a:ext>
            </a:extLst>
          </p:cNvPr>
          <p:cNvSpPr txBox="1"/>
          <p:nvPr/>
        </p:nvSpPr>
        <p:spPr>
          <a:xfrm>
            <a:off x="0" y="6519446"/>
            <a:ext cx="2820225" cy="338554"/>
          </a:xfrm>
          <a:prstGeom prst="rect">
            <a:avLst/>
          </a:prstGeom>
          <a:solidFill>
            <a:schemeClr val="bg1"/>
          </a:solidFill>
        </p:spPr>
        <p:txBody>
          <a:bodyPr wrap="square" rtlCol="0">
            <a:spAutoFit/>
          </a:bodyPr>
          <a:lstStyle/>
          <a:p>
            <a:r>
              <a:rPr lang="en-US" sz="1600" b="0" i="0" dirty="0" err="1">
                <a:solidFill>
                  <a:srgbClr val="000000"/>
                </a:solidFill>
                <a:effectLst/>
              </a:rPr>
              <a:t>Streicker</a:t>
            </a:r>
            <a:r>
              <a:rPr lang="en-US" sz="1600" b="0" i="0" dirty="0">
                <a:solidFill>
                  <a:srgbClr val="000000"/>
                </a:solidFill>
                <a:effectLst/>
              </a:rPr>
              <a:t> et al. 2012</a:t>
            </a:r>
            <a:r>
              <a:rPr lang="en-US" sz="1600" b="0" i="1" dirty="0">
                <a:solidFill>
                  <a:srgbClr val="000000"/>
                </a:solidFill>
                <a:effectLst/>
              </a:rPr>
              <a:t>.</a:t>
            </a:r>
            <a:r>
              <a:rPr lang="en-US" sz="1600" b="0" dirty="0">
                <a:solidFill>
                  <a:srgbClr val="000000"/>
                </a:solidFill>
                <a:effectLst/>
              </a:rPr>
              <a:t> </a:t>
            </a:r>
            <a:r>
              <a:rPr lang="en-US" sz="1600" b="0" i="1" dirty="0">
                <a:solidFill>
                  <a:srgbClr val="000000"/>
                </a:solidFill>
                <a:effectLst/>
              </a:rPr>
              <a:t>Proc Soc B.</a:t>
            </a:r>
            <a:endParaRPr lang="en-US" sz="1600" i="1" dirty="0">
              <a:cs typeface="Franklin Gothic Medium"/>
            </a:endParaRPr>
          </a:p>
        </p:txBody>
      </p:sp>
      <p:grpSp>
        <p:nvGrpSpPr>
          <p:cNvPr id="14" name="Group 13">
            <a:extLst>
              <a:ext uri="{FF2B5EF4-FFF2-40B4-BE49-F238E27FC236}">
                <a16:creationId xmlns:a16="http://schemas.microsoft.com/office/drawing/2014/main" id="{10EFB3A1-2875-A61E-16B1-41AF1F28C03D}"/>
              </a:ext>
            </a:extLst>
          </p:cNvPr>
          <p:cNvGrpSpPr/>
          <p:nvPr/>
        </p:nvGrpSpPr>
        <p:grpSpPr>
          <a:xfrm>
            <a:off x="6011565" y="1919460"/>
            <a:ext cx="5544207" cy="4007887"/>
            <a:chOff x="572814" y="355716"/>
            <a:chExt cx="4340774" cy="3301884"/>
          </a:xfrm>
        </p:grpSpPr>
        <p:pic>
          <p:nvPicPr>
            <p:cNvPr id="15" name="Picture 14" descr="A close-up of a graph&#10;&#10;Description automatically generated">
              <a:extLst>
                <a:ext uri="{FF2B5EF4-FFF2-40B4-BE49-F238E27FC236}">
                  <a16:creationId xmlns:a16="http://schemas.microsoft.com/office/drawing/2014/main" id="{5A0DE46C-F256-A069-EC0C-36A5CFF8CEFD}"/>
                </a:ext>
              </a:extLst>
            </p:cNvPr>
            <p:cNvPicPr>
              <a:picLocks noChangeAspect="1"/>
            </p:cNvPicPr>
            <p:nvPr/>
          </p:nvPicPr>
          <p:blipFill rotWithShape="1">
            <a:blip r:embed="rId4"/>
            <a:srcRect l="56526" r="11967" b="20930"/>
            <a:stretch/>
          </p:blipFill>
          <p:spPr>
            <a:xfrm>
              <a:off x="2464676" y="355716"/>
              <a:ext cx="2448912" cy="3301884"/>
            </a:xfrm>
            <a:prstGeom prst="rect">
              <a:avLst/>
            </a:prstGeom>
          </p:spPr>
        </p:pic>
        <p:pic>
          <p:nvPicPr>
            <p:cNvPr id="16" name="Picture 15" descr="A close-up of a graph&#10;&#10;Description automatically generated">
              <a:extLst>
                <a:ext uri="{FF2B5EF4-FFF2-40B4-BE49-F238E27FC236}">
                  <a16:creationId xmlns:a16="http://schemas.microsoft.com/office/drawing/2014/main" id="{6C814D75-273C-9722-2D0F-19A9C33C24AB}"/>
                </a:ext>
              </a:extLst>
            </p:cNvPr>
            <p:cNvPicPr>
              <a:picLocks noChangeAspect="1"/>
            </p:cNvPicPr>
            <p:nvPr/>
          </p:nvPicPr>
          <p:blipFill rotWithShape="1">
            <a:blip r:embed="rId4"/>
            <a:srcRect l="11900" r="64097" b="32295"/>
            <a:stretch/>
          </p:blipFill>
          <p:spPr>
            <a:xfrm>
              <a:off x="609600" y="355716"/>
              <a:ext cx="1865586" cy="2827283"/>
            </a:xfrm>
            <a:prstGeom prst="rect">
              <a:avLst/>
            </a:prstGeom>
          </p:spPr>
        </p:pic>
        <p:pic>
          <p:nvPicPr>
            <p:cNvPr id="17" name="Picture 16" descr="A close-up of a graph&#10;&#10;Description automatically generated">
              <a:extLst>
                <a:ext uri="{FF2B5EF4-FFF2-40B4-BE49-F238E27FC236}">
                  <a16:creationId xmlns:a16="http://schemas.microsoft.com/office/drawing/2014/main" id="{FE79A7EF-D95D-CE9E-5B26-ABFA9BECD01E}"/>
                </a:ext>
              </a:extLst>
            </p:cNvPr>
            <p:cNvPicPr>
              <a:picLocks noChangeAspect="1"/>
            </p:cNvPicPr>
            <p:nvPr/>
          </p:nvPicPr>
          <p:blipFill rotWithShape="1">
            <a:blip r:embed="rId4"/>
            <a:srcRect l="23868" t="72651" r="51791" b="21811"/>
            <a:stretch/>
          </p:blipFill>
          <p:spPr>
            <a:xfrm>
              <a:off x="572814" y="3255579"/>
              <a:ext cx="1891862" cy="231229"/>
            </a:xfrm>
            <a:prstGeom prst="rect">
              <a:avLst/>
            </a:prstGeom>
          </p:spPr>
        </p:pic>
        <p:sp>
          <p:nvSpPr>
            <p:cNvPr id="18" name="Rectangle 17">
              <a:extLst>
                <a:ext uri="{FF2B5EF4-FFF2-40B4-BE49-F238E27FC236}">
                  <a16:creationId xmlns:a16="http://schemas.microsoft.com/office/drawing/2014/main" id="{E1A4332F-BAF2-6367-F945-864FCE7A0598}"/>
                </a:ext>
              </a:extLst>
            </p:cNvPr>
            <p:cNvSpPr/>
            <p:nvPr/>
          </p:nvSpPr>
          <p:spPr>
            <a:xfrm>
              <a:off x="2385848" y="1692164"/>
              <a:ext cx="110358" cy="1192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C6BEC74-94B3-D24C-6731-FEAE01B994E4}"/>
                </a:ext>
              </a:extLst>
            </p:cNvPr>
            <p:cNvSpPr/>
            <p:nvPr/>
          </p:nvSpPr>
          <p:spPr>
            <a:xfrm>
              <a:off x="1792015" y="3172489"/>
              <a:ext cx="677916" cy="1192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13987EBA-41BC-B42E-A62D-F4411C0AC30A}"/>
              </a:ext>
            </a:extLst>
          </p:cNvPr>
          <p:cNvSpPr txBox="1"/>
          <p:nvPr/>
        </p:nvSpPr>
        <p:spPr>
          <a:xfrm>
            <a:off x="8878100" y="6519446"/>
            <a:ext cx="3313900" cy="338554"/>
          </a:xfrm>
          <a:prstGeom prst="rect">
            <a:avLst/>
          </a:prstGeom>
          <a:solidFill>
            <a:schemeClr val="bg1"/>
          </a:solidFill>
        </p:spPr>
        <p:txBody>
          <a:bodyPr wrap="square" rtlCol="0">
            <a:spAutoFit/>
          </a:bodyPr>
          <a:lstStyle/>
          <a:p>
            <a:r>
              <a:rPr lang="en-US" sz="1600" b="0" i="0" dirty="0">
                <a:solidFill>
                  <a:srgbClr val="000000"/>
                </a:solidFill>
                <a:effectLst/>
              </a:rPr>
              <a:t>Viana et al. 2023</a:t>
            </a:r>
            <a:r>
              <a:rPr lang="en-US" sz="1600" b="0" i="1" dirty="0">
                <a:solidFill>
                  <a:srgbClr val="000000"/>
                </a:solidFill>
                <a:effectLst/>
              </a:rPr>
              <a:t>.</a:t>
            </a:r>
            <a:r>
              <a:rPr lang="en-US" sz="1600" b="0" dirty="0">
                <a:solidFill>
                  <a:srgbClr val="000000"/>
                </a:solidFill>
                <a:effectLst/>
              </a:rPr>
              <a:t> </a:t>
            </a:r>
            <a:r>
              <a:rPr lang="en-US" sz="1600" b="0" i="1" dirty="0">
                <a:solidFill>
                  <a:srgbClr val="000000"/>
                </a:solidFill>
                <a:effectLst/>
              </a:rPr>
              <a:t>Science Advances.</a:t>
            </a:r>
            <a:endParaRPr lang="en-US" sz="1600" i="1" dirty="0">
              <a:cs typeface="Franklin Gothic Medium"/>
            </a:endParaRPr>
          </a:p>
        </p:txBody>
      </p:sp>
    </p:spTree>
    <p:extLst>
      <p:ext uri="{BB962C8B-B14F-4D97-AF65-F5344CB8AC3E}">
        <p14:creationId xmlns:p14="http://schemas.microsoft.com/office/powerpoint/2010/main" val="1774236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28851B8-C746-3E94-2E43-92DFF810A6FA}"/>
              </a:ext>
            </a:extLst>
          </p:cNvPr>
          <p:cNvSpPr>
            <a:spLocks noGrp="1"/>
          </p:cNvSpPr>
          <p:nvPr>
            <p:ph type="title"/>
          </p:nvPr>
        </p:nvSpPr>
        <p:spPr>
          <a:xfrm>
            <a:off x="3111062" y="91856"/>
            <a:ext cx="8082454" cy="1706780"/>
          </a:xfrm>
        </p:spPr>
        <p:txBody>
          <a:bodyPr>
            <a:normAutofit/>
          </a:bodyPr>
          <a:lstStyle/>
          <a:p>
            <a:r>
              <a:rPr lang="en-US" sz="3000" dirty="0">
                <a:latin typeface="+mn-lt"/>
              </a:rPr>
              <a:t>Culling of infected reservoir hosts is typically an ineffective mechanism of disease control: </a:t>
            </a:r>
            <a:br>
              <a:rPr lang="en-US" sz="3000" dirty="0">
                <a:latin typeface="+mn-lt"/>
              </a:rPr>
            </a:br>
            <a:r>
              <a:rPr lang="en-US" sz="3000" dirty="0">
                <a:latin typeface="+mn-lt"/>
              </a:rPr>
              <a:t>Case study UK badgers and bovine TB</a:t>
            </a:r>
          </a:p>
        </p:txBody>
      </p:sp>
      <p:pic>
        <p:nvPicPr>
          <p:cNvPr id="1026" name="Picture 2" descr="figure 3">
            <a:extLst>
              <a:ext uri="{FF2B5EF4-FFF2-40B4-BE49-F238E27FC236}">
                <a16:creationId xmlns:a16="http://schemas.microsoft.com/office/drawing/2014/main" id="{93A366CD-5993-F265-75A6-C8A25E3760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8377" y="2069226"/>
            <a:ext cx="3697458" cy="42697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gure 2">
            <a:extLst>
              <a:ext uri="{FF2B5EF4-FFF2-40B4-BE49-F238E27FC236}">
                <a16:creationId xmlns:a16="http://schemas.microsoft.com/office/drawing/2014/main" id="{65B79742-3448-EF0C-BFE6-E2BCB274F3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7013" y="2341607"/>
            <a:ext cx="5168461" cy="41778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781FDB6-C591-DDC2-47AE-A43BEC715496}"/>
              </a:ext>
            </a:extLst>
          </p:cNvPr>
          <p:cNvSpPr txBox="1"/>
          <p:nvPr/>
        </p:nvSpPr>
        <p:spPr>
          <a:xfrm>
            <a:off x="0" y="6519446"/>
            <a:ext cx="2820225" cy="338554"/>
          </a:xfrm>
          <a:prstGeom prst="rect">
            <a:avLst/>
          </a:prstGeom>
          <a:solidFill>
            <a:schemeClr val="bg1"/>
          </a:solidFill>
        </p:spPr>
        <p:txBody>
          <a:bodyPr wrap="square" rtlCol="0">
            <a:spAutoFit/>
          </a:bodyPr>
          <a:lstStyle/>
          <a:p>
            <a:r>
              <a:rPr lang="en-US" sz="1600" b="0" i="0" dirty="0">
                <a:solidFill>
                  <a:srgbClr val="000000"/>
                </a:solidFill>
                <a:effectLst/>
              </a:rPr>
              <a:t>Donnelly et al. 2003</a:t>
            </a:r>
            <a:r>
              <a:rPr lang="en-US" sz="1600" b="0" i="1" dirty="0">
                <a:solidFill>
                  <a:srgbClr val="000000"/>
                </a:solidFill>
                <a:effectLst/>
              </a:rPr>
              <a:t>.</a:t>
            </a:r>
            <a:r>
              <a:rPr lang="en-US" sz="1600" b="0" dirty="0">
                <a:solidFill>
                  <a:srgbClr val="000000"/>
                </a:solidFill>
                <a:effectLst/>
              </a:rPr>
              <a:t> </a:t>
            </a:r>
            <a:r>
              <a:rPr lang="en-US" sz="1600" b="0" i="1" dirty="0">
                <a:solidFill>
                  <a:srgbClr val="000000"/>
                </a:solidFill>
                <a:effectLst/>
              </a:rPr>
              <a:t>Nature.</a:t>
            </a:r>
            <a:endParaRPr lang="en-US" sz="1600" i="1" dirty="0">
              <a:cs typeface="Franklin Gothic Medium"/>
            </a:endParaRPr>
          </a:p>
        </p:txBody>
      </p:sp>
      <p:pic>
        <p:nvPicPr>
          <p:cNvPr id="1030" name="Picture 6">
            <a:extLst>
              <a:ext uri="{FF2B5EF4-FFF2-40B4-BE49-F238E27FC236}">
                <a16:creationId xmlns:a16="http://schemas.microsoft.com/office/drawing/2014/main" id="{2387BF96-58CB-8FC2-F3FD-091B97C1AF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019" y="91856"/>
            <a:ext cx="2794000" cy="20955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724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DC1468-BF82-E9B1-0D47-163E6D604302}"/>
              </a:ext>
            </a:extLst>
          </p:cNvPr>
          <p:cNvSpPr txBox="1">
            <a:spLocks/>
          </p:cNvSpPr>
          <p:nvPr/>
        </p:nvSpPr>
        <p:spPr>
          <a:xfrm>
            <a:off x="428625" y="246914"/>
            <a:ext cx="11334749" cy="799160"/>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mn-lt"/>
              </a:rPr>
              <a:t>Pathogens can be classed according to their host relationships.</a:t>
            </a:r>
          </a:p>
        </p:txBody>
      </p:sp>
      <p:sp>
        <p:nvSpPr>
          <p:cNvPr id="5" name="Title 1">
            <a:extLst>
              <a:ext uri="{FF2B5EF4-FFF2-40B4-BE49-F238E27FC236}">
                <a16:creationId xmlns:a16="http://schemas.microsoft.com/office/drawing/2014/main" id="{4D433E60-CE52-B383-040A-2CD050B3CBB3}"/>
              </a:ext>
            </a:extLst>
          </p:cNvPr>
          <p:cNvSpPr txBox="1">
            <a:spLocks/>
          </p:cNvSpPr>
          <p:nvPr/>
        </p:nvSpPr>
        <p:spPr>
          <a:xfrm>
            <a:off x="161925" y="1046074"/>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I</a:t>
            </a:r>
          </a:p>
        </p:txBody>
      </p:sp>
      <p:sp>
        <p:nvSpPr>
          <p:cNvPr id="6" name="Title 1">
            <a:extLst>
              <a:ext uri="{FF2B5EF4-FFF2-40B4-BE49-F238E27FC236}">
                <a16:creationId xmlns:a16="http://schemas.microsoft.com/office/drawing/2014/main" id="{96F56865-F7AC-DFDD-EB6A-DADCD4DB1C56}"/>
              </a:ext>
            </a:extLst>
          </p:cNvPr>
          <p:cNvSpPr txBox="1">
            <a:spLocks/>
          </p:cNvSpPr>
          <p:nvPr/>
        </p:nvSpPr>
        <p:spPr>
          <a:xfrm>
            <a:off x="9591675" y="1046074"/>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V</a:t>
            </a:r>
          </a:p>
        </p:txBody>
      </p:sp>
      <p:sp>
        <p:nvSpPr>
          <p:cNvPr id="8" name="Title 1">
            <a:extLst>
              <a:ext uri="{FF2B5EF4-FFF2-40B4-BE49-F238E27FC236}">
                <a16:creationId xmlns:a16="http://schemas.microsoft.com/office/drawing/2014/main" id="{D4848BC6-B9F6-D480-626D-AD62D8672EB2}"/>
              </a:ext>
            </a:extLst>
          </p:cNvPr>
          <p:cNvSpPr txBox="1">
            <a:spLocks/>
          </p:cNvSpPr>
          <p:nvPr/>
        </p:nvSpPr>
        <p:spPr>
          <a:xfrm>
            <a:off x="366714" y="2094055"/>
            <a:ext cx="2182752" cy="7991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Transmits exclusively in animals</a:t>
            </a:r>
          </a:p>
        </p:txBody>
      </p:sp>
      <p:sp>
        <p:nvSpPr>
          <p:cNvPr id="9" name="Title 1">
            <a:extLst>
              <a:ext uri="{FF2B5EF4-FFF2-40B4-BE49-F238E27FC236}">
                <a16:creationId xmlns:a16="http://schemas.microsoft.com/office/drawing/2014/main" id="{2B3F4F0B-08E6-5076-F7BF-187DB4531F80}"/>
              </a:ext>
            </a:extLst>
          </p:cNvPr>
          <p:cNvSpPr txBox="1">
            <a:spLocks/>
          </p:cNvSpPr>
          <p:nvPr/>
        </p:nvSpPr>
        <p:spPr>
          <a:xfrm>
            <a:off x="9896474" y="1832106"/>
            <a:ext cx="1971675" cy="1170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Transmits exclusively in humans</a:t>
            </a:r>
          </a:p>
        </p:txBody>
      </p:sp>
      <p:sp>
        <p:nvSpPr>
          <p:cNvPr id="13" name="Title 1">
            <a:extLst>
              <a:ext uri="{FF2B5EF4-FFF2-40B4-BE49-F238E27FC236}">
                <a16:creationId xmlns:a16="http://schemas.microsoft.com/office/drawing/2014/main" id="{C489F513-ACF3-1730-FCDA-F796D97B8633}"/>
              </a:ext>
            </a:extLst>
          </p:cNvPr>
          <p:cNvSpPr txBox="1">
            <a:spLocks/>
          </p:cNvSpPr>
          <p:nvPr/>
        </p:nvSpPr>
        <p:spPr>
          <a:xfrm>
            <a:off x="2535265" y="1046074"/>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II</a:t>
            </a:r>
          </a:p>
        </p:txBody>
      </p:sp>
      <p:sp>
        <p:nvSpPr>
          <p:cNvPr id="14" name="Title 1">
            <a:extLst>
              <a:ext uri="{FF2B5EF4-FFF2-40B4-BE49-F238E27FC236}">
                <a16:creationId xmlns:a16="http://schemas.microsoft.com/office/drawing/2014/main" id="{D280EA57-9032-BE42-0F4B-11EFDD016B53}"/>
              </a:ext>
            </a:extLst>
          </p:cNvPr>
          <p:cNvSpPr txBox="1">
            <a:spLocks/>
          </p:cNvSpPr>
          <p:nvPr/>
        </p:nvSpPr>
        <p:spPr>
          <a:xfrm>
            <a:off x="2535266" y="2064381"/>
            <a:ext cx="2600324" cy="7991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Human cases from spillovers only</a:t>
            </a:r>
          </a:p>
        </p:txBody>
      </p:sp>
      <p:sp>
        <p:nvSpPr>
          <p:cNvPr id="15" name="Title 1">
            <a:extLst>
              <a:ext uri="{FF2B5EF4-FFF2-40B4-BE49-F238E27FC236}">
                <a16:creationId xmlns:a16="http://schemas.microsoft.com/office/drawing/2014/main" id="{92C0C711-EF33-52CB-20DB-AC0AA5AA6F1F}"/>
              </a:ext>
            </a:extLst>
          </p:cNvPr>
          <p:cNvSpPr txBox="1">
            <a:spLocks/>
          </p:cNvSpPr>
          <p:nvPr/>
        </p:nvSpPr>
        <p:spPr>
          <a:xfrm>
            <a:off x="4908605" y="1062508"/>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III</a:t>
            </a:r>
          </a:p>
        </p:txBody>
      </p:sp>
      <p:sp>
        <p:nvSpPr>
          <p:cNvPr id="16" name="Title 1">
            <a:extLst>
              <a:ext uri="{FF2B5EF4-FFF2-40B4-BE49-F238E27FC236}">
                <a16:creationId xmlns:a16="http://schemas.microsoft.com/office/drawing/2014/main" id="{5EE7083D-1A27-B493-7A63-961C4910C71F}"/>
              </a:ext>
            </a:extLst>
          </p:cNvPr>
          <p:cNvSpPr txBox="1">
            <a:spLocks/>
          </p:cNvSpPr>
          <p:nvPr/>
        </p:nvSpPr>
        <p:spPr>
          <a:xfrm>
            <a:off x="7218335" y="1046074"/>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IV</a:t>
            </a:r>
          </a:p>
        </p:txBody>
      </p:sp>
      <p:sp>
        <p:nvSpPr>
          <p:cNvPr id="17" name="Title 1">
            <a:extLst>
              <a:ext uri="{FF2B5EF4-FFF2-40B4-BE49-F238E27FC236}">
                <a16:creationId xmlns:a16="http://schemas.microsoft.com/office/drawing/2014/main" id="{831FB851-0231-D7B8-E419-FBDA40B35EF0}"/>
              </a:ext>
            </a:extLst>
          </p:cNvPr>
          <p:cNvSpPr txBox="1">
            <a:spLocks/>
          </p:cNvSpPr>
          <p:nvPr/>
        </p:nvSpPr>
        <p:spPr>
          <a:xfrm>
            <a:off x="4922808" y="2188509"/>
            <a:ext cx="2600324" cy="7991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Stuttering chains of transmission in humans</a:t>
            </a:r>
          </a:p>
        </p:txBody>
      </p:sp>
      <p:sp>
        <p:nvSpPr>
          <p:cNvPr id="18" name="Title 1">
            <a:extLst>
              <a:ext uri="{FF2B5EF4-FFF2-40B4-BE49-F238E27FC236}">
                <a16:creationId xmlns:a16="http://schemas.microsoft.com/office/drawing/2014/main" id="{04823516-6C0B-9255-DCD0-DCE5F6B6D3B0}"/>
              </a:ext>
            </a:extLst>
          </p:cNvPr>
          <p:cNvSpPr txBox="1">
            <a:spLocks/>
          </p:cNvSpPr>
          <p:nvPr/>
        </p:nvSpPr>
        <p:spPr>
          <a:xfrm>
            <a:off x="7304142" y="2186910"/>
            <a:ext cx="2600324" cy="7991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Sustained transmission and human outbreaks</a:t>
            </a:r>
          </a:p>
        </p:txBody>
      </p:sp>
      <p:sp>
        <p:nvSpPr>
          <p:cNvPr id="19" name="TextBox 18">
            <a:extLst>
              <a:ext uri="{FF2B5EF4-FFF2-40B4-BE49-F238E27FC236}">
                <a16:creationId xmlns:a16="http://schemas.microsoft.com/office/drawing/2014/main" id="{32347659-01D9-82BC-4C8D-0F93628AE6BB}"/>
              </a:ext>
            </a:extLst>
          </p:cNvPr>
          <p:cNvSpPr txBox="1"/>
          <p:nvPr/>
        </p:nvSpPr>
        <p:spPr>
          <a:xfrm>
            <a:off x="8915400" y="6453294"/>
            <a:ext cx="3217824" cy="369332"/>
          </a:xfrm>
          <a:prstGeom prst="rect">
            <a:avLst/>
          </a:prstGeom>
          <a:solidFill>
            <a:schemeClr val="bg1"/>
          </a:solidFill>
        </p:spPr>
        <p:txBody>
          <a:bodyPr wrap="square" rtlCol="0">
            <a:spAutoFit/>
          </a:bodyPr>
          <a:lstStyle/>
          <a:p>
            <a:r>
              <a:rPr lang="en-US" b="0" i="0" dirty="0">
                <a:solidFill>
                  <a:srgbClr val="000000"/>
                </a:solidFill>
                <a:effectLst/>
              </a:rPr>
              <a:t>Lloyd-Smith et al. 2009</a:t>
            </a:r>
            <a:r>
              <a:rPr lang="en-US" dirty="0">
                <a:cs typeface="Franklin Gothic Medium"/>
              </a:rPr>
              <a:t>. </a:t>
            </a:r>
            <a:r>
              <a:rPr lang="en-US" i="1" dirty="0">
                <a:cs typeface="Franklin Gothic Medium"/>
              </a:rPr>
              <a:t>Science.</a:t>
            </a:r>
          </a:p>
        </p:txBody>
      </p:sp>
      <p:pic>
        <p:nvPicPr>
          <p:cNvPr id="65538" name="Picture 2" descr="What Every Puppy Owner Needs to Know About Parvo in Puppies">
            <a:extLst>
              <a:ext uri="{FF2B5EF4-FFF2-40B4-BE49-F238E27FC236}">
                <a16:creationId xmlns:a16="http://schemas.microsoft.com/office/drawing/2014/main" id="{50BC7077-407F-3C78-3148-642D859974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250" t="25581"/>
          <a:stretch/>
        </p:blipFill>
        <p:spPr bwMode="auto">
          <a:xfrm>
            <a:off x="276225" y="3256145"/>
            <a:ext cx="2182752" cy="134108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A49E0B1-DFD3-7EDC-9BC9-9A5B6692BBB1}"/>
              </a:ext>
            </a:extLst>
          </p:cNvPr>
          <p:cNvSpPr txBox="1"/>
          <p:nvPr/>
        </p:nvSpPr>
        <p:spPr>
          <a:xfrm>
            <a:off x="366714" y="4482926"/>
            <a:ext cx="1885950" cy="369332"/>
          </a:xfrm>
          <a:prstGeom prst="rect">
            <a:avLst/>
          </a:prstGeom>
          <a:solidFill>
            <a:schemeClr val="bg1"/>
          </a:solidFill>
        </p:spPr>
        <p:txBody>
          <a:bodyPr wrap="square" rtlCol="0">
            <a:spAutoFit/>
          </a:bodyPr>
          <a:lstStyle/>
          <a:p>
            <a:r>
              <a:rPr lang="en-US" b="0" i="0" dirty="0">
                <a:solidFill>
                  <a:srgbClr val="000000"/>
                </a:solidFill>
                <a:effectLst/>
              </a:rPr>
              <a:t>canine parvovirus</a:t>
            </a:r>
            <a:endParaRPr lang="en-US" i="1" dirty="0">
              <a:cs typeface="Franklin Gothic Medium"/>
            </a:endParaRPr>
          </a:p>
        </p:txBody>
      </p:sp>
      <p:pic>
        <p:nvPicPr>
          <p:cNvPr id="65540" name="Picture 4" descr="Rabies: Symptoms, causes, vaccine, treatment, and prevention">
            <a:extLst>
              <a:ext uri="{FF2B5EF4-FFF2-40B4-BE49-F238E27FC236}">
                <a16:creationId xmlns:a16="http://schemas.microsoft.com/office/drawing/2014/main" id="{AC58B45B-9D02-021F-B0FB-EACE12468B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000" r="15000" b="18827"/>
          <a:stretch/>
        </p:blipFill>
        <p:spPr bwMode="auto">
          <a:xfrm>
            <a:off x="2725853" y="3206816"/>
            <a:ext cx="1985246" cy="164544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8D95D26D-FDE2-F34B-6E3E-1DE214EE4273}"/>
              </a:ext>
            </a:extLst>
          </p:cNvPr>
          <p:cNvSpPr txBox="1"/>
          <p:nvPr/>
        </p:nvSpPr>
        <p:spPr>
          <a:xfrm>
            <a:off x="2996599" y="4801284"/>
            <a:ext cx="1480151" cy="369332"/>
          </a:xfrm>
          <a:prstGeom prst="rect">
            <a:avLst/>
          </a:prstGeom>
          <a:solidFill>
            <a:schemeClr val="bg1"/>
          </a:solidFill>
        </p:spPr>
        <p:txBody>
          <a:bodyPr wrap="square" rtlCol="0">
            <a:spAutoFit/>
          </a:bodyPr>
          <a:lstStyle/>
          <a:p>
            <a:pPr algn="ctr"/>
            <a:r>
              <a:rPr lang="en-US" b="0" i="0" dirty="0">
                <a:solidFill>
                  <a:srgbClr val="000000"/>
                </a:solidFill>
                <a:effectLst/>
              </a:rPr>
              <a:t>rabies virus</a:t>
            </a:r>
            <a:endParaRPr lang="en-US" i="1" dirty="0">
              <a:cs typeface="Franklin Gothic Medium"/>
            </a:endParaRPr>
          </a:p>
        </p:txBody>
      </p:sp>
      <p:pic>
        <p:nvPicPr>
          <p:cNvPr id="65544" name="Picture 8" descr="There are now 41+ cases of monkeypox in Georgia. DPH says it's easier to  overlook — and undercount | Georgia Public Broadcasting">
            <a:extLst>
              <a:ext uri="{FF2B5EF4-FFF2-40B4-BE49-F238E27FC236}">
                <a16:creationId xmlns:a16="http://schemas.microsoft.com/office/drawing/2014/main" id="{586DE6D3-F083-27F6-CDFE-CC0CEDDEC6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7975" y="3314510"/>
            <a:ext cx="2258857" cy="148414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A33255E0-C3F7-9EF4-AC11-85FBA188BFB6}"/>
              </a:ext>
            </a:extLst>
          </p:cNvPr>
          <p:cNvSpPr txBox="1"/>
          <p:nvPr/>
        </p:nvSpPr>
        <p:spPr>
          <a:xfrm>
            <a:off x="4653040" y="4766361"/>
            <a:ext cx="2908725" cy="369332"/>
          </a:xfrm>
          <a:prstGeom prst="rect">
            <a:avLst/>
          </a:prstGeom>
          <a:solidFill>
            <a:schemeClr val="bg1"/>
          </a:solidFill>
        </p:spPr>
        <p:txBody>
          <a:bodyPr wrap="square" rtlCol="0">
            <a:spAutoFit/>
          </a:bodyPr>
          <a:lstStyle/>
          <a:p>
            <a:pPr algn="ctr"/>
            <a:r>
              <a:rPr lang="en-US" b="0" i="0" dirty="0">
                <a:solidFill>
                  <a:srgbClr val="000000"/>
                </a:solidFill>
                <a:effectLst/>
              </a:rPr>
              <a:t>monkeypox (pre-2022)</a:t>
            </a:r>
            <a:endParaRPr lang="en-US" i="1" dirty="0">
              <a:cs typeface="Franklin Gothic Medium"/>
            </a:endParaRPr>
          </a:p>
        </p:txBody>
      </p:sp>
      <p:pic>
        <p:nvPicPr>
          <p:cNvPr id="65546" name="Picture 10" descr="Ebola Spreading 'Exponentially' as Patients Seek Beds in Liberia">
            <a:extLst>
              <a:ext uri="{FF2B5EF4-FFF2-40B4-BE49-F238E27FC236}">
                <a16:creationId xmlns:a16="http://schemas.microsoft.com/office/drawing/2014/main" id="{264DF859-4305-462C-6C5A-1F6F4BB9803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8682" t="15253"/>
          <a:stretch/>
        </p:blipFill>
        <p:spPr bwMode="auto">
          <a:xfrm>
            <a:off x="7738055" y="3349963"/>
            <a:ext cx="1870865" cy="148414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A71ED59E-770D-375C-AA93-031C4459F225}"/>
              </a:ext>
            </a:extLst>
          </p:cNvPr>
          <p:cNvSpPr txBox="1"/>
          <p:nvPr/>
        </p:nvSpPr>
        <p:spPr>
          <a:xfrm>
            <a:off x="7480903" y="4786095"/>
            <a:ext cx="2258857" cy="646331"/>
          </a:xfrm>
          <a:prstGeom prst="rect">
            <a:avLst/>
          </a:prstGeom>
          <a:solidFill>
            <a:schemeClr val="bg1"/>
          </a:solidFill>
        </p:spPr>
        <p:txBody>
          <a:bodyPr wrap="square" rtlCol="0">
            <a:spAutoFit/>
          </a:bodyPr>
          <a:lstStyle/>
          <a:p>
            <a:pPr algn="ctr"/>
            <a:r>
              <a:rPr lang="en-US" b="0" i="0" dirty="0">
                <a:solidFill>
                  <a:srgbClr val="000000"/>
                </a:solidFill>
                <a:effectLst/>
              </a:rPr>
              <a:t>Ebola virus (especially post-2014)</a:t>
            </a:r>
            <a:endParaRPr lang="en-US" i="1" dirty="0">
              <a:cs typeface="Franklin Gothic Medium"/>
            </a:endParaRPr>
          </a:p>
        </p:txBody>
      </p:sp>
      <p:pic>
        <p:nvPicPr>
          <p:cNvPr id="65548" name="Picture 12" descr="Tuberculosis - Wikipedia">
            <a:extLst>
              <a:ext uri="{FF2B5EF4-FFF2-40B4-BE49-F238E27FC236}">
                <a16:creationId xmlns:a16="http://schemas.microsoft.com/office/drawing/2014/main" id="{063EF735-272C-2BCA-B499-FE1D29B576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85210" y="3369707"/>
            <a:ext cx="2181909" cy="139499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AF7AB96D-8C79-89D9-FAA0-19AE40693CAA}"/>
              </a:ext>
            </a:extLst>
          </p:cNvPr>
          <p:cNvSpPr txBox="1"/>
          <p:nvPr/>
        </p:nvSpPr>
        <p:spPr>
          <a:xfrm>
            <a:off x="10136088" y="4734664"/>
            <a:ext cx="1480151" cy="369332"/>
          </a:xfrm>
          <a:prstGeom prst="rect">
            <a:avLst/>
          </a:prstGeom>
          <a:solidFill>
            <a:schemeClr val="bg1"/>
          </a:solidFill>
        </p:spPr>
        <p:txBody>
          <a:bodyPr wrap="square" rtlCol="0">
            <a:spAutoFit/>
          </a:bodyPr>
          <a:lstStyle/>
          <a:p>
            <a:pPr algn="ctr"/>
            <a:r>
              <a:rPr lang="en-US" b="0" i="0" dirty="0">
                <a:solidFill>
                  <a:srgbClr val="000000"/>
                </a:solidFill>
                <a:effectLst/>
              </a:rPr>
              <a:t>Tuberculosis</a:t>
            </a:r>
            <a:endParaRPr lang="en-US" i="1" dirty="0">
              <a:cs typeface="Franklin Gothic Medium"/>
            </a:endParaRPr>
          </a:p>
        </p:txBody>
      </p:sp>
    </p:spTree>
    <p:extLst>
      <p:ext uri="{BB962C8B-B14F-4D97-AF65-F5344CB8AC3E}">
        <p14:creationId xmlns:p14="http://schemas.microsoft.com/office/powerpoint/2010/main" val="78622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92794F2-FE80-4C7E-8BFF-B0561DEE5DE7}"/>
              </a:ext>
            </a:extLst>
          </p:cNvPr>
          <p:cNvSpPr/>
          <p:nvPr/>
        </p:nvSpPr>
        <p:spPr>
          <a:xfrm>
            <a:off x="2583080" y="1046074"/>
            <a:ext cx="7235580" cy="4848017"/>
          </a:xfrm>
          <a:prstGeom prst="rect">
            <a:avLst/>
          </a:prstGeom>
          <a:solidFill>
            <a:srgbClr val="FFFF00">
              <a:alpha val="6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DDC1468-BF82-E9B1-0D47-163E6D604302}"/>
              </a:ext>
            </a:extLst>
          </p:cNvPr>
          <p:cNvSpPr txBox="1">
            <a:spLocks/>
          </p:cNvSpPr>
          <p:nvPr/>
        </p:nvSpPr>
        <p:spPr>
          <a:xfrm>
            <a:off x="428625" y="246914"/>
            <a:ext cx="11334749" cy="799160"/>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mn-lt"/>
              </a:rPr>
              <a:t>Pathogens can be classed according to their host relationships.</a:t>
            </a:r>
          </a:p>
        </p:txBody>
      </p:sp>
      <p:sp>
        <p:nvSpPr>
          <p:cNvPr id="5" name="Title 1">
            <a:extLst>
              <a:ext uri="{FF2B5EF4-FFF2-40B4-BE49-F238E27FC236}">
                <a16:creationId xmlns:a16="http://schemas.microsoft.com/office/drawing/2014/main" id="{4D433E60-CE52-B383-040A-2CD050B3CBB3}"/>
              </a:ext>
            </a:extLst>
          </p:cNvPr>
          <p:cNvSpPr txBox="1">
            <a:spLocks/>
          </p:cNvSpPr>
          <p:nvPr/>
        </p:nvSpPr>
        <p:spPr>
          <a:xfrm>
            <a:off x="161925" y="1046074"/>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I</a:t>
            </a:r>
          </a:p>
        </p:txBody>
      </p:sp>
      <p:sp>
        <p:nvSpPr>
          <p:cNvPr id="6" name="Title 1">
            <a:extLst>
              <a:ext uri="{FF2B5EF4-FFF2-40B4-BE49-F238E27FC236}">
                <a16:creationId xmlns:a16="http://schemas.microsoft.com/office/drawing/2014/main" id="{96F56865-F7AC-DFDD-EB6A-DADCD4DB1C56}"/>
              </a:ext>
            </a:extLst>
          </p:cNvPr>
          <p:cNvSpPr txBox="1">
            <a:spLocks/>
          </p:cNvSpPr>
          <p:nvPr/>
        </p:nvSpPr>
        <p:spPr>
          <a:xfrm>
            <a:off x="9591675" y="1046074"/>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V</a:t>
            </a:r>
          </a:p>
        </p:txBody>
      </p:sp>
      <p:sp>
        <p:nvSpPr>
          <p:cNvPr id="8" name="Title 1">
            <a:extLst>
              <a:ext uri="{FF2B5EF4-FFF2-40B4-BE49-F238E27FC236}">
                <a16:creationId xmlns:a16="http://schemas.microsoft.com/office/drawing/2014/main" id="{D4848BC6-B9F6-D480-626D-AD62D8672EB2}"/>
              </a:ext>
            </a:extLst>
          </p:cNvPr>
          <p:cNvSpPr txBox="1">
            <a:spLocks/>
          </p:cNvSpPr>
          <p:nvPr/>
        </p:nvSpPr>
        <p:spPr>
          <a:xfrm>
            <a:off x="366714" y="2094055"/>
            <a:ext cx="2182752" cy="7991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Transmits exclusively in animals</a:t>
            </a:r>
          </a:p>
        </p:txBody>
      </p:sp>
      <p:sp>
        <p:nvSpPr>
          <p:cNvPr id="9" name="Title 1">
            <a:extLst>
              <a:ext uri="{FF2B5EF4-FFF2-40B4-BE49-F238E27FC236}">
                <a16:creationId xmlns:a16="http://schemas.microsoft.com/office/drawing/2014/main" id="{2B3F4F0B-08E6-5076-F7BF-187DB4531F80}"/>
              </a:ext>
            </a:extLst>
          </p:cNvPr>
          <p:cNvSpPr txBox="1">
            <a:spLocks/>
          </p:cNvSpPr>
          <p:nvPr/>
        </p:nvSpPr>
        <p:spPr>
          <a:xfrm>
            <a:off x="9896474" y="1832106"/>
            <a:ext cx="1971675" cy="1170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Transmits exclusively in humans</a:t>
            </a:r>
          </a:p>
        </p:txBody>
      </p:sp>
      <p:sp>
        <p:nvSpPr>
          <p:cNvPr id="13" name="Title 1">
            <a:extLst>
              <a:ext uri="{FF2B5EF4-FFF2-40B4-BE49-F238E27FC236}">
                <a16:creationId xmlns:a16="http://schemas.microsoft.com/office/drawing/2014/main" id="{C489F513-ACF3-1730-FCDA-F796D97B8633}"/>
              </a:ext>
            </a:extLst>
          </p:cNvPr>
          <p:cNvSpPr txBox="1">
            <a:spLocks/>
          </p:cNvSpPr>
          <p:nvPr/>
        </p:nvSpPr>
        <p:spPr>
          <a:xfrm>
            <a:off x="2535265" y="1046074"/>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II</a:t>
            </a:r>
          </a:p>
        </p:txBody>
      </p:sp>
      <p:sp>
        <p:nvSpPr>
          <p:cNvPr id="14" name="Title 1">
            <a:extLst>
              <a:ext uri="{FF2B5EF4-FFF2-40B4-BE49-F238E27FC236}">
                <a16:creationId xmlns:a16="http://schemas.microsoft.com/office/drawing/2014/main" id="{D280EA57-9032-BE42-0F4B-11EFDD016B53}"/>
              </a:ext>
            </a:extLst>
          </p:cNvPr>
          <p:cNvSpPr txBox="1">
            <a:spLocks/>
          </p:cNvSpPr>
          <p:nvPr/>
        </p:nvSpPr>
        <p:spPr>
          <a:xfrm>
            <a:off x="2535266" y="2064381"/>
            <a:ext cx="2600324" cy="7991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Human cases from spillovers only</a:t>
            </a:r>
          </a:p>
        </p:txBody>
      </p:sp>
      <p:sp>
        <p:nvSpPr>
          <p:cNvPr id="15" name="Title 1">
            <a:extLst>
              <a:ext uri="{FF2B5EF4-FFF2-40B4-BE49-F238E27FC236}">
                <a16:creationId xmlns:a16="http://schemas.microsoft.com/office/drawing/2014/main" id="{92C0C711-EF33-52CB-20DB-AC0AA5AA6F1F}"/>
              </a:ext>
            </a:extLst>
          </p:cNvPr>
          <p:cNvSpPr txBox="1">
            <a:spLocks/>
          </p:cNvSpPr>
          <p:nvPr/>
        </p:nvSpPr>
        <p:spPr>
          <a:xfrm>
            <a:off x="4908605" y="1062508"/>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III</a:t>
            </a:r>
          </a:p>
        </p:txBody>
      </p:sp>
      <p:sp>
        <p:nvSpPr>
          <p:cNvPr id="16" name="Title 1">
            <a:extLst>
              <a:ext uri="{FF2B5EF4-FFF2-40B4-BE49-F238E27FC236}">
                <a16:creationId xmlns:a16="http://schemas.microsoft.com/office/drawing/2014/main" id="{5EE7083D-1A27-B493-7A63-961C4910C71F}"/>
              </a:ext>
            </a:extLst>
          </p:cNvPr>
          <p:cNvSpPr txBox="1">
            <a:spLocks/>
          </p:cNvSpPr>
          <p:nvPr/>
        </p:nvSpPr>
        <p:spPr>
          <a:xfrm>
            <a:off x="7218335" y="1046074"/>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IV</a:t>
            </a:r>
          </a:p>
        </p:txBody>
      </p:sp>
      <p:sp>
        <p:nvSpPr>
          <p:cNvPr id="17" name="Title 1">
            <a:extLst>
              <a:ext uri="{FF2B5EF4-FFF2-40B4-BE49-F238E27FC236}">
                <a16:creationId xmlns:a16="http://schemas.microsoft.com/office/drawing/2014/main" id="{831FB851-0231-D7B8-E419-FBDA40B35EF0}"/>
              </a:ext>
            </a:extLst>
          </p:cNvPr>
          <p:cNvSpPr txBox="1">
            <a:spLocks/>
          </p:cNvSpPr>
          <p:nvPr/>
        </p:nvSpPr>
        <p:spPr>
          <a:xfrm>
            <a:off x="4922808" y="2188509"/>
            <a:ext cx="2600324" cy="7991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Stuttering chains of transmission in humans</a:t>
            </a:r>
          </a:p>
        </p:txBody>
      </p:sp>
      <p:sp>
        <p:nvSpPr>
          <p:cNvPr id="18" name="Title 1">
            <a:extLst>
              <a:ext uri="{FF2B5EF4-FFF2-40B4-BE49-F238E27FC236}">
                <a16:creationId xmlns:a16="http://schemas.microsoft.com/office/drawing/2014/main" id="{04823516-6C0B-9255-DCD0-DCE5F6B6D3B0}"/>
              </a:ext>
            </a:extLst>
          </p:cNvPr>
          <p:cNvSpPr txBox="1">
            <a:spLocks/>
          </p:cNvSpPr>
          <p:nvPr/>
        </p:nvSpPr>
        <p:spPr>
          <a:xfrm>
            <a:off x="7304142" y="2186910"/>
            <a:ext cx="2600324" cy="7991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Sustained transmission and human outbreaks</a:t>
            </a:r>
          </a:p>
        </p:txBody>
      </p:sp>
      <p:pic>
        <p:nvPicPr>
          <p:cNvPr id="65538" name="Picture 2" descr="What Every Puppy Owner Needs to Know About Parvo in Puppies">
            <a:extLst>
              <a:ext uri="{FF2B5EF4-FFF2-40B4-BE49-F238E27FC236}">
                <a16:creationId xmlns:a16="http://schemas.microsoft.com/office/drawing/2014/main" id="{50BC7077-407F-3C78-3148-642D859974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250" t="25581"/>
          <a:stretch/>
        </p:blipFill>
        <p:spPr bwMode="auto">
          <a:xfrm>
            <a:off x="276225" y="3256145"/>
            <a:ext cx="2182752" cy="134108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A49E0B1-DFD3-7EDC-9BC9-9A5B6692BBB1}"/>
              </a:ext>
            </a:extLst>
          </p:cNvPr>
          <p:cNvSpPr txBox="1"/>
          <p:nvPr/>
        </p:nvSpPr>
        <p:spPr>
          <a:xfrm>
            <a:off x="366714" y="4482926"/>
            <a:ext cx="1885950" cy="369332"/>
          </a:xfrm>
          <a:prstGeom prst="rect">
            <a:avLst/>
          </a:prstGeom>
          <a:solidFill>
            <a:schemeClr val="bg1"/>
          </a:solidFill>
        </p:spPr>
        <p:txBody>
          <a:bodyPr wrap="square" rtlCol="0">
            <a:spAutoFit/>
          </a:bodyPr>
          <a:lstStyle/>
          <a:p>
            <a:r>
              <a:rPr lang="en-US" b="0" i="0" dirty="0">
                <a:solidFill>
                  <a:srgbClr val="000000"/>
                </a:solidFill>
                <a:effectLst/>
              </a:rPr>
              <a:t>canine parvovirus</a:t>
            </a:r>
            <a:endParaRPr lang="en-US" i="1" dirty="0">
              <a:cs typeface="Franklin Gothic Medium"/>
            </a:endParaRPr>
          </a:p>
        </p:txBody>
      </p:sp>
      <p:pic>
        <p:nvPicPr>
          <p:cNvPr id="65540" name="Picture 4" descr="Rabies: Symptoms, causes, vaccine, treatment, and prevention">
            <a:extLst>
              <a:ext uri="{FF2B5EF4-FFF2-40B4-BE49-F238E27FC236}">
                <a16:creationId xmlns:a16="http://schemas.microsoft.com/office/drawing/2014/main" id="{AC58B45B-9D02-021F-B0FB-EACE12468BD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000" r="15000" b="18827"/>
          <a:stretch/>
        </p:blipFill>
        <p:spPr bwMode="auto">
          <a:xfrm>
            <a:off x="2725853" y="3206816"/>
            <a:ext cx="1985246" cy="164544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8D95D26D-FDE2-F34B-6E3E-1DE214EE4273}"/>
              </a:ext>
            </a:extLst>
          </p:cNvPr>
          <p:cNvSpPr txBox="1"/>
          <p:nvPr/>
        </p:nvSpPr>
        <p:spPr>
          <a:xfrm>
            <a:off x="2996599" y="4801284"/>
            <a:ext cx="1480151" cy="369332"/>
          </a:xfrm>
          <a:prstGeom prst="rect">
            <a:avLst/>
          </a:prstGeom>
          <a:noFill/>
        </p:spPr>
        <p:txBody>
          <a:bodyPr wrap="square" rtlCol="0">
            <a:spAutoFit/>
          </a:bodyPr>
          <a:lstStyle/>
          <a:p>
            <a:pPr algn="ctr"/>
            <a:r>
              <a:rPr lang="en-US" b="0" i="0" dirty="0">
                <a:solidFill>
                  <a:srgbClr val="000000"/>
                </a:solidFill>
                <a:effectLst/>
              </a:rPr>
              <a:t>rabies virus</a:t>
            </a:r>
            <a:endParaRPr lang="en-US" i="1" dirty="0">
              <a:cs typeface="Franklin Gothic Medium"/>
            </a:endParaRPr>
          </a:p>
        </p:txBody>
      </p:sp>
      <p:pic>
        <p:nvPicPr>
          <p:cNvPr id="65544" name="Picture 8" descr="There are now 41+ cases of monkeypox in Georgia. DPH says it's easier to  overlook — and undercount | Georgia Public Broadcasting">
            <a:extLst>
              <a:ext uri="{FF2B5EF4-FFF2-40B4-BE49-F238E27FC236}">
                <a16:creationId xmlns:a16="http://schemas.microsoft.com/office/drawing/2014/main" id="{586DE6D3-F083-27F6-CDFE-CC0CEDDEC6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7975" y="3314510"/>
            <a:ext cx="2258857" cy="148414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A33255E0-C3F7-9EF4-AC11-85FBA188BFB6}"/>
              </a:ext>
            </a:extLst>
          </p:cNvPr>
          <p:cNvSpPr txBox="1"/>
          <p:nvPr/>
        </p:nvSpPr>
        <p:spPr>
          <a:xfrm>
            <a:off x="4653040" y="4766361"/>
            <a:ext cx="2908725" cy="369332"/>
          </a:xfrm>
          <a:prstGeom prst="rect">
            <a:avLst/>
          </a:prstGeom>
          <a:noFill/>
        </p:spPr>
        <p:txBody>
          <a:bodyPr wrap="square" rtlCol="0">
            <a:spAutoFit/>
          </a:bodyPr>
          <a:lstStyle/>
          <a:p>
            <a:pPr algn="ctr"/>
            <a:r>
              <a:rPr lang="en-US" b="0" i="0" dirty="0">
                <a:solidFill>
                  <a:srgbClr val="000000"/>
                </a:solidFill>
                <a:effectLst/>
              </a:rPr>
              <a:t>monkeypox (pre-2022)</a:t>
            </a:r>
            <a:endParaRPr lang="en-US" i="1" dirty="0">
              <a:cs typeface="Franklin Gothic Medium"/>
            </a:endParaRPr>
          </a:p>
        </p:txBody>
      </p:sp>
      <p:pic>
        <p:nvPicPr>
          <p:cNvPr id="65546" name="Picture 10" descr="Ebola Spreading 'Exponentially' as Patients Seek Beds in Liberia">
            <a:extLst>
              <a:ext uri="{FF2B5EF4-FFF2-40B4-BE49-F238E27FC236}">
                <a16:creationId xmlns:a16="http://schemas.microsoft.com/office/drawing/2014/main" id="{264DF859-4305-462C-6C5A-1F6F4BB9803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8682" t="15253"/>
          <a:stretch/>
        </p:blipFill>
        <p:spPr bwMode="auto">
          <a:xfrm>
            <a:off x="7738055" y="3349963"/>
            <a:ext cx="1870865" cy="148414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A71ED59E-770D-375C-AA93-031C4459F225}"/>
              </a:ext>
            </a:extLst>
          </p:cNvPr>
          <p:cNvSpPr txBox="1"/>
          <p:nvPr/>
        </p:nvSpPr>
        <p:spPr>
          <a:xfrm>
            <a:off x="7304142" y="4786095"/>
            <a:ext cx="2600323" cy="646331"/>
          </a:xfrm>
          <a:prstGeom prst="rect">
            <a:avLst/>
          </a:prstGeom>
          <a:noFill/>
        </p:spPr>
        <p:txBody>
          <a:bodyPr wrap="square" rtlCol="0">
            <a:spAutoFit/>
          </a:bodyPr>
          <a:lstStyle/>
          <a:p>
            <a:pPr algn="ctr"/>
            <a:r>
              <a:rPr lang="en-US" b="0" i="0" dirty="0">
                <a:solidFill>
                  <a:srgbClr val="000000"/>
                </a:solidFill>
                <a:effectLst/>
              </a:rPr>
              <a:t>Ebola virus (especially post-2014)</a:t>
            </a:r>
            <a:endParaRPr lang="en-US" i="1" dirty="0">
              <a:cs typeface="Franklin Gothic Medium"/>
            </a:endParaRPr>
          </a:p>
        </p:txBody>
      </p:sp>
      <p:pic>
        <p:nvPicPr>
          <p:cNvPr id="65548" name="Picture 12" descr="Tuberculosis - Wikipedia">
            <a:extLst>
              <a:ext uri="{FF2B5EF4-FFF2-40B4-BE49-F238E27FC236}">
                <a16:creationId xmlns:a16="http://schemas.microsoft.com/office/drawing/2014/main" id="{063EF735-272C-2BCA-B499-FE1D29B576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85210" y="3369707"/>
            <a:ext cx="2181909" cy="139499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AF7AB96D-8C79-89D9-FAA0-19AE40693CAA}"/>
              </a:ext>
            </a:extLst>
          </p:cNvPr>
          <p:cNvSpPr txBox="1"/>
          <p:nvPr/>
        </p:nvSpPr>
        <p:spPr>
          <a:xfrm>
            <a:off x="10136088" y="4734664"/>
            <a:ext cx="1480151" cy="369332"/>
          </a:xfrm>
          <a:prstGeom prst="rect">
            <a:avLst/>
          </a:prstGeom>
          <a:solidFill>
            <a:schemeClr val="bg1"/>
          </a:solidFill>
        </p:spPr>
        <p:txBody>
          <a:bodyPr wrap="square" rtlCol="0">
            <a:spAutoFit/>
          </a:bodyPr>
          <a:lstStyle/>
          <a:p>
            <a:pPr algn="ctr"/>
            <a:r>
              <a:rPr lang="en-US" b="0" i="0" dirty="0">
                <a:solidFill>
                  <a:srgbClr val="000000"/>
                </a:solidFill>
                <a:effectLst/>
              </a:rPr>
              <a:t>Tuberculosis</a:t>
            </a:r>
            <a:endParaRPr lang="en-US" i="1" dirty="0">
              <a:cs typeface="Franklin Gothic Medium"/>
            </a:endParaRPr>
          </a:p>
        </p:txBody>
      </p:sp>
      <p:sp>
        <p:nvSpPr>
          <p:cNvPr id="2" name="Title 1">
            <a:extLst>
              <a:ext uri="{FF2B5EF4-FFF2-40B4-BE49-F238E27FC236}">
                <a16:creationId xmlns:a16="http://schemas.microsoft.com/office/drawing/2014/main" id="{E7C51CE2-9C8A-166A-72C7-37469527F5A6}"/>
              </a:ext>
            </a:extLst>
          </p:cNvPr>
          <p:cNvSpPr txBox="1">
            <a:spLocks/>
          </p:cNvSpPr>
          <p:nvPr/>
        </p:nvSpPr>
        <p:spPr>
          <a:xfrm>
            <a:off x="-1" y="5990000"/>
            <a:ext cx="12192000" cy="5470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Zoonotic pathogens can be classed according to their R</a:t>
            </a:r>
            <a:r>
              <a:rPr lang="en-US" sz="3000" baseline="-25000" dirty="0">
                <a:latin typeface="+mn-lt"/>
              </a:rPr>
              <a:t>0</a:t>
            </a:r>
            <a:r>
              <a:rPr lang="en-US" sz="3000" dirty="0">
                <a:latin typeface="+mn-lt"/>
              </a:rPr>
              <a:t> in humans.</a:t>
            </a:r>
          </a:p>
        </p:txBody>
      </p:sp>
      <p:sp>
        <p:nvSpPr>
          <p:cNvPr id="7" name="TextBox 6">
            <a:extLst>
              <a:ext uri="{FF2B5EF4-FFF2-40B4-BE49-F238E27FC236}">
                <a16:creationId xmlns:a16="http://schemas.microsoft.com/office/drawing/2014/main" id="{E1E26CD6-BABD-16DB-A1DD-04B3780A3C37}"/>
              </a:ext>
            </a:extLst>
          </p:cNvPr>
          <p:cNvSpPr txBox="1"/>
          <p:nvPr/>
        </p:nvSpPr>
        <p:spPr>
          <a:xfrm>
            <a:off x="3095351" y="5448642"/>
            <a:ext cx="1480151" cy="461665"/>
          </a:xfrm>
          <a:prstGeom prst="rect">
            <a:avLst/>
          </a:prstGeom>
          <a:noFill/>
        </p:spPr>
        <p:txBody>
          <a:bodyPr wrap="square" rtlCol="0">
            <a:spAutoFit/>
          </a:bodyPr>
          <a:lstStyle/>
          <a:p>
            <a:pPr algn="ctr"/>
            <a:r>
              <a:rPr lang="en-US" sz="2400" b="0" i="0" dirty="0">
                <a:solidFill>
                  <a:srgbClr val="000000"/>
                </a:solidFill>
                <a:effectLst/>
              </a:rPr>
              <a:t>R</a:t>
            </a:r>
            <a:r>
              <a:rPr lang="en-US" sz="2400" b="0" i="0" baseline="-25000" dirty="0">
                <a:solidFill>
                  <a:srgbClr val="000000"/>
                </a:solidFill>
                <a:effectLst/>
              </a:rPr>
              <a:t>0</a:t>
            </a:r>
            <a:r>
              <a:rPr lang="en-US" sz="2400" b="0" i="0" dirty="0">
                <a:solidFill>
                  <a:srgbClr val="000000"/>
                </a:solidFill>
                <a:effectLst/>
              </a:rPr>
              <a:t> &lt; 1</a:t>
            </a:r>
            <a:endParaRPr lang="en-US" sz="2400" i="1" dirty="0">
              <a:cs typeface="Franklin Gothic Medium"/>
            </a:endParaRPr>
          </a:p>
        </p:txBody>
      </p:sp>
      <p:sp>
        <p:nvSpPr>
          <p:cNvPr id="10" name="TextBox 9">
            <a:extLst>
              <a:ext uri="{FF2B5EF4-FFF2-40B4-BE49-F238E27FC236}">
                <a16:creationId xmlns:a16="http://schemas.microsoft.com/office/drawing/2014/main" id="{C38023F7-7EE8-1684-A51A-BB27E4E49D80}"/>
              </a:ext>
            </a:extLst>
          </p:cNvPr>
          <p:cNvSpPr txBox="1"/>
          <p:nvPr/>
        </p:nvSpPr>
        <p:spPr>
          <a:xfrm>
            <a:off x="7778421" y="5512119"/>
            <a:ext cx="1480151" cy="461665"/>
          </a:xfrm>
          <a:prstGeom prst="rect">
            <a:avLst/>
          </a:prstGeom>
          <a:noFill/>
        </p:spPr>
        <p:txBody>
          <a:bodyPr wrap="square" rtlCol="0">
            <a:spAutoFit/>
          </a:bodyPr>
          <a:lstStyle/>
          <a:p>
            <a:pPr algn="ctr"/>
            <a:r>
              <a:rPr lang="en-US" sz="2400" b="0" i="0" dirty="0">
                <a:solidFill>
                  <a:srgbClr val="000000"/>
                </a:solidFill>
                <a:effectLst/>
              </a:rPr>
              <a:t>R</a:t>
            </a:r>
            <a:r>
              <a:rPr lang="en-US" sz="2400" b="0" i="0" baseline="-25000" dirty="0">
                <a:solidFill>
                  <a:srgbClr val="000000"/>
                </a:solidFill>
                <a:effectLst/>
              </a:rPr>
              <a:t>0</a:t>
            </a:r>
            <a:r>
              <a:rPr lang="en-US" sz="2400" b="0" i="0" dirty="0">
                <a:solidFill>
                  <a:srgbClr val="000000"/>
                </a:solidFill>
                <a:effectLst/>
              </a:rPr>
              <a:t> &gt; 1</a:t>
            </a:r>
            <a:endParaRPr lang="en-US" sz="2400" i="1" dirty="0">
              <a:cs typeface="Franklin Gothic Medium"/>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01BE600-E502-0A56-8FCF-2F5FB78DCDA7}"/>
                  </a:ext>
                </a:extLst>
              </p:cNvPr>
              <p:cNvSpPr txBox="1"/>
              <p:nvPr/>
            </p:nvSpPr>
            <p:spPr>
              <a:xfrm>
                <a:off x="5359428" y="5432426"/>
                <a:ext cx="1480151" cy="461665"/>
              </a:xfrm>
              <a:prstGeom prst="rect">
                <a:avLst/>
              </a:prstGeom>
              <a:noFill/>
            </p:spPr>
            <p:txBody>
              <a:bodyPr wrap="square" rtlCol="0">
                <a:spAutoFit/>
              </a:bodyPr>
              <a:lstStyle/>
              <a:p>
                <a:pPr algn="ctr"/>
                <a:r>
                  <a:rPr lang="en-US" sz="2400" b="0" i="0" dirty="0">
                    <a:solidFill>
                      <a:srgbClr val="000000"/>
                    </a:solidFill>
                    <a:effectLst/>
                  </a:rPr>
                  <a:t>R</a:t>
                </a:r>
                <a:r>
                  <a:rPr lang="en-US" sz="2400" b="0" i="0" baseline="-25000" dirty="0">
                    <a:solidFill>
                      <a:srgbClr val="000000"/>
                    </a:solidFill>
                    <a:effectLst/>
                  </a:rPr>
                  <a:t>0</a:t>
                </a:r>
                <a:r>
                  <a:rPr lang="en-US" sz="2400" b="0" i="0" dirty="0">
                    <a:solidFill>
                      <a:srgbClr val="000000"/>
                    </a:solidFill>
                    <a:effectLst/>
                  </a:rPr>
                  <a:t> </a:t>
                </a:r>
                <a14:m>
                  <m:oMath xmlns:m="http://schemas.openxmlformats.org/officeDocument/2006/math">
                    <m:r>
                      <a:rPr lang="en-US" sz="2400" b="0" i="1" dirty="0" smtClean="0">
                        <a:solidFill>
                          <a:srgbClr val="000000"/>
                        </a:solidFill>
                        <a:effectLst/>
                        <a:latin typeface="Cambria Math" panose="02040503050406030204" pitchFamily="18" charset="0"/>
                        <a:ea typeface="Cambria Math" panose="02040503050406030204" pitchFamily="18" charset="0"/>
                      </a:rPr>
                      <m:t>≈</m:t>
                    </m:r>
                  </m:oMath>
                </a14:m>
                <a:r>
                  <a:rPr lang="en-US" sz="2400" b="0" i="0" dirty="0">
                    <a:solidFill>
                      <a:srgbClr val="000000"/>
                    </a:solidFill>
                    <a:effectLst/>
                  </a:rPr>
                  <a:t> 1</a:t>
                </a:r>
                <a:endParaRPr lang="en-US" sz="2400" i="1" dirty="0">
                  <a:cs typeface="Franklin Gothic Medium"/>
                </a:endParaRPr>
              </a:p>
            </p:txBody>
          </p:sp>
        </mc:Choice>
        <mc:Fallback xmlns="">
          <p:sp>
            <p:nvSpPr>
              <p:cNvPr id="11" name="TextBox 10">
                <a:extLst>
                  <a:ext uri="{FF2B5EF4-FFF2-40B4-BE49-F238E27FC236}">
                    <a16:creationId xmlns:a16="http://schemas.microsoft.com/office/drawing/2014/main" id="{D01BE600-E502-0A56-8FCF-2F5FB78DCDA7}"/>
                  </a:ext>
                </a:extLst>
              </p:cNvPr>
              <p:cNvSpPr txBox="1">
                <a:spLocks noRot="1" noChangeAspect="1" noMove="1" noResize="1" noEditPoints="1" noAdjustHandles="1" noChangeArrowheads="1" noChangeShapeType="1" noTextEdit="1"/>
              </p:cNvSpPr>
              <p:nvPr/>
            </p:nvSpPr>
            <p:spPr>
              <a:xfrm>
                <a:off x="5359428" y="5432426"/>
                <a:ext cx="1480151" cy="461665"/>
              </a:xfrm>
              <a:prstGeom prst="rect">
                <a:avLst/>
              </a:prstGeom>
              <a:blipFill>
                <a:blip r:embed="rId8"/>
                <a:stretch>
                  <a:fillRect t="-7895" b="-2894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3400322D-DAC7-E83F-AA82-32D5CCB075DB}"/>
              </a:ext>
            </a:extLst>
          </p:cNvPr>
          <p:cNvSpPr txBox="1"/>
          <p:nvPr/>
        </p:nvSpPr>
        <p:spPr>
          <a:xfrm>
            <a:off x="8934450" y="6510444"/>
            <a:ext cx="3217824" cy="369332"/>
          </a:xfrm>
          <a:prstGeom prst="rect">
            <a:avLst/>
          </a:prstGeom>
          <a:solidFill>
            <a:schemeClr val="bg1"/>
          </a:solidFill>
        </p:spPr>
        <p:txBody>
          <a:bodyPr wrap="square" rtlCol="0">
            <a:spAutoFit/>
          </a:bodyPr>
          <a:lstStyle/>
          <a:p>
            <a:r>
              <a:rPr lang="en-US" b="0" i="0" dirty="0">
                <a:solidFill>
                  <a:srgbClr val="000000"/>
                </a:solidFill>
                <a:effectLst/>
              </a:rPr>
              <a:t>Lloyd-Smith et al. 2009</a:t>
            </a:r>
            <a:r>
              <a:rPr lang="en-US" dirty="0">
                <a:cs typeface="Franklin Gothic Medium"/>
              </a:rPr>
              <a:t>. </a:t>
            </a:r>
            <a:r>
              <a:rPr lang="en-US" i="1" dirty="0">
                <a:cs typeface="Franklin Gothic Medium"/>
              </a:rPr>
              <a:t>Science.</a:t>
            </a:r>
          </a:p>
        </p:txBody>
      </p:sp>
    </p:spTree>
    <p:extLst>
      <p:ext uri="{BB962C8B-B14F-4D97-AF65-F5344CB8AC3E}">
        <p14:creationId xmlns:p14="http://schemas.microsoft.com/office/powerpoint/2010/main" val="762052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letter&#10;&#10;Description automatically generated">
            <a:extLst>
              <a:ext uri="{FF2B5EF4-FFF2-40B4-BE49-F238E27FC236}">
                <a16:creationId xmlns:a16="http://schemas.microsoft.com/office/drawing/2014/main" id="{3095E3D0-7B9F-61D8-98C6-CC1199895EAF}"/>
              </a:ext>
            </a:extLst>
          </p:cNvPr>
          <p:cNvPicPr>
            <a:picLocks noChangeAspect="1"/>
          </p:cNvPicPr>
          <p:nvPr/>
        </p:nvPicPr>
        <p:blipFill>
          <a:blip r:embed="rId2"/>
          <a:stretch>
            <a:fillRect/>
          </a:stretch>
        </p:blipFill>
        <p:spPr>
          <a:xfrm>
            <a:off x="2292350" y="1522392"/>
            <a:ext cx="7607300" cy="1282700"/>
          </a:xfrm>
          <a:prstGeom prst="rect">
            <a:avLst/>
          </a:prstGeom>
        </p:spPr>
      </p:pic>
      <p:sp>
        <p:nvSpPr>
          <p:cNvPr id="14" name="TextBox 13">
            <a:extLst>
              <a:ext uri="{FF2B5EF4-FFF2-40B4-BE49-F238E27FC236}">
                <a16:creationId xmlns:a16="http://schemas.microsoft.com/office/drawing/2014/main" id="{BE4D846B-CB3E-8AEE-7E74-BE117550DD81}"/>
              </a:ext>
            </a:extLst>
          </p:cNvPr>
          <p:cNvSpPr txBox="1"/>
          <p:nvPr/>
        </p:nvSpPr>
        <p:spPr>
          <a:xfrm>
            <a:off x="8324850" y="6453294"/>
            <a:ext cx="3808374" cy="369332"/>
          </a:xfrm>
          <a:prstGeom prst="rect">
            <a:avLst/>
          </a:prstGeom>
          <a:solidFill>
            <a:schemeClr val="bg1"/>
          </a:solidFill>
        </p:spPr>
        <p:txBody>
          <a:bodyPr wrap="square" rtlCol="0">
            <a:spAutoFit/>
          </a:bodyPr>
          <a:lstStyle/>
          <a:p>
            <a:r>
              <a:rPr lang="en-US" b="0" i="0" dirty="0" err="1">
                <a:solidFill>
                  <a:srgbClr val="000000"/>
                </a:solidFill>
                <a:effectLst/>
              </a:rPr>
              <a:t>Lembo</a:t>
            </a:r>
            <a:r>
              <a:rPr lang="en-US" b="0" i="0" dirty="0">
                <a:solidFill>
                  <a:srgbClr val="000000"/>
                </a:solidFill>
                <a:effectLst/>
              </a:rPr>
              <a:t> et al. 2008</a:t>
            </a:r>
            <a:r>
              <a:rPr lang="en-US" dirty="0">
                <a:cs typeface="Franklin Gothic Medium"/>
              </a:rPr>
              <a:t>. </a:t>
            </a:r>
            <a:r>
              <a:rPr lang="en-US" i="1" dirty="0">
                <a:cs typeface="Franklin Gothic Medium"/>
              </a:rPr>
              <a:t>J of Animal Ecology.</a:t>
            </a:r>
          </a:p>
        </p:txBody>
      </p:sp>
      <p:sp>
        <p:nvSpPr>
          <p:cNvPr id="20" name="Title 1">
            <a:extLst>
              <a:ext uri="{FF2B5EF4-FFF2-40B4-BE49-F238E27FC236}">
                <a16:creationId xmlns:a16="http://schemas.microsoft.com/office/drawing/2014/main" id="{0E36654E-8045-F5C1-A5FA-06A3C1CBE264}"/>
              </a:ext>
            </a:extLst>
          </p:cNvPr>
          <p:cNvSpPr>
            <a:spLocks noGrp="1"/>
          </p:cNvSpPr>
          <p:nvPr>
            <p:ph type="title"/>
          </p:nvPr>
        </p:nvSpPr>
        <p:spPr>
          <a:xfrm>
            <a:off x="302343" y="525578"/>
            <a:ext cx="11239500" cy="799160"/>
          </a:xfrm>
        </p:spPr>
        <p:txBody>
          <a:bodyPr>
            <a:normAutofit/>
          </a:bodyPr>
          <a:lstStyle/>
          <a:p>
            <a:r>
              <a:rPr lang="en-US" dirty="0">
                <a:latin typeface="+mn-lt"/>
              </a:rPr>
              <a:t>Defining terms in multi-species infections…</a:t>
            </a:r>
          </a:p>
        </p:txBody>
      </p:sp>
      <p:sp>
        <p:nvSpPr>
          <p:cNvPr id="22" name="TextBox 21">
            <a:extLst>
              <a:ext uri="{FF2B5EF4-FFF2-40B4-BE49-F238E27FC236}">
                <a16:creationId xmlns:a16="http://schemas.microsoft.com/office/drawing/2014/main" id="{72D46FD2-38EE-D4EA-D9A5-2DB5E4DD1B11}"/>
              </a:ext>
            </a:extLst>
          </p:cNvPr>
          <p:cNvSpPr txBox="1"/>
          <p:nvPr/>
        </p:nvSpPr>
        <p:spPr>
          <a:xfrm>
            <a:off x="8324850" y="6147756"/>
            <a:ext cx="3808374" cy="369332"/>
          </a:xfrm>
          <a:prstGeom prst="rect">
            <a:avLst/>
          </a:prstGeom>
          <a:solidFill>
            <a:schemeClr val="bg1"/>
          </a:solidFill>
        </p:spPr>
        <p:txBody>
          <a:bodyPr wrap="square" rtlCol="0">
            <a:spAutoFit/>
          </a:bodyPr>
          <a:lstStyle/>
          <a:p>
            <a:r>
              <a:rPr lang="en-US" b="0" i="0" dirty="0">
                <a:solidFill>
                  <a:srgbClr val="000000"/>
                </a:solidFill>
                <a:effectLst/>
              </a:rPr>
              <a:t>Haydon et al. 2002</a:t>
            </a:r>
            <a:r>
              <a:rPr lang="en-US" dirty="0">
                <a:cs typeface="Franklin Gothic Medium"/>
              </a:rPr>
              <a:t>. </a:t>
            </a:r>
            <a:r>
              <a:rPr lang="en-US" i="1" dirty="0">
                <a:cs typeface="Franklin Gothic Medium"/>
              </a:rPr>
              <a:t>EID.</a:t>
            </a:r>
          </a:p>
        </p:txBody>
      </p:sp>
      <p:sp>
        <p:nvSpPr>
          <p:cNvPr id="24" name="Rectangle 23">
            <a:extLst>
              <a:ext uri="{FF2B5EF4-FFF2-40B4-BE49-F238E27FC236}">
                <a16:creationId xmlns:a16="http://schemas.microsoft.com/office/drawing/2014/main" id="{D48E57C0-4EA3-34C1-6E25-B3C24350AF01}"/>
              </a:ext>
            </a:extLst>
          </p:cNvPr>
          <p:cNvSpPr/>
          <p:nvPr/>
        </p:nvSpPr>
        <p:spPr>
          <a:xfrm>
            <a:off x="7543800" y="3886200"/>
            <a:ext cx="952500" cy="106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FAA7531-C9CB-0EF5-8A7A-E5A0B5402201}"/>
              </a:ext>
            </a:extLst>
          </p:cNvPr>
          <p:cNvSpPr/>
          <p:nvPr/>
        </p:nvSpPr>
        <p:spPr>
          <a:xfrm>
            <a:off x="3864693" y="2667000"/>
            <a:ext cx="952500" cy="106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7571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92794F2-FE80-4C7E-8BFF-B0561DEE5DE7}"/>
              </a:ext>
            </a:extLst>
          </p:cNvPr>
          <p:cNvSpPr/>
          <p:nvPr/>
        </p:nvSpPr>
        <p:spPr>
          <a:xfrm>
            <a:off x="9896474" y="972375"/>
            <a:ext cx="2028542" cy="4848017"/>
          </a:xfrm>
          <a:prstGeom prst="rect">
            <a:avLst/>
          </a:prstGeom>
          <a:solidFill>
            <a:srgbClr val="FFFF00">
              <a:alpha val="6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DDC1468-BF82-E9B1-0D47-163E6D604302}"/>
              </a:ext>
            </a:extLst>
          </p:cNvPr>
          <p:cNvSpPr txBox="1">
            <a:spLocks/>
          </p:cNvSpPr>
          <p:nvPr/>
        </p:nvSpPr>
        <p:spPr>
          <a:xfrm>
            <a:off x="428625" y="246914"/>
            <a:ext cx="11334749" cy="799160"/>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mn-lt"/>
              </a:rPr>
              <a:t>Most stage V pathogens once had an animal origin, as well!</a:t>
            </a:r>
          </a:p>
        </p:txBody>
      </p:sp>
      <p:sp>
        <p:nvSpPr>
          <p:cNvPr id="6" name="Title 1">
            <a:extLst>
              <a:ext uri="{FF2B5EF4-FFF2-40B4-BE49-F238E27FC236}">
                <a16:creationId xmlns:a16="http://schemas.microsoft.com/office/drawing/2014/main" id="{96F56865-F7AC-DFDD-EB6A-DADCD4DB1C56}"/>
              </a:ext>
            </a:extLst>
          </p:cNvPr>
          <p:cNvSpPr txBox="1">
            <a:spLocks/>
          </p:cNvSpPr>
          <p:nvPr/>
        </p:nvSpPr>
        <p:spPr>
          <a:xfrm>
            <a:off x="9591675" y="1046074"/>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V</a:t>
            </a:r>
          </a:p>
        </p:txBody>
      </p:sp>
      <p:sp>
        <p:nvSpPr>
          <p:cNvPr id="9" name="Title 1">
            <a:extLst>
              <a:ext uri="{FF2B5EF4-FFF2-40B4-BE49-F238E27FC236}">
                <a16:creationId xmlns:a16="http://schemas.microsoft.com/office/drawing/2014/main" id="{2B3F4F0B-08E6-5076-F7BF-187DB4531F80}"/>
              </a:ext>
            </a:extLst>
          </p:cNvPr>
          <p:cNvSpPr txBox="1">
            <a:spLocks/>
          </p:cNvSpPr>
          <p:nvPr/>
        </p:nvSpPr>
        <p:spPr>
          <a:xfrm>
            <a:off x="9896474" y="1832106"/>
            <a:ext cx="1971675" cy="1170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Transmits exclusively in humans</a:t>
            </a:r>
          </a:p>
        </p:txBody>
      </p:sp>
      <p:sp>
        <p:nvSpPr>
          <p:cNvPr id="27" name="TextBox 26">
            <a:extLst>
              <a:ext uri="{FF2B5EF4-FFF2-40B4-BE49-F238E27FC236}">
                <a16:creationId xmlns:a16="http://schemas.microsoft.com/office/drawing/2014/main" id="{AF7AB96D-8C79-89D9-FAA0-19AE40693CAA}"/>
              </a:ext>
            </a:extLst>
          </p:cNvPr>
          <p:cNvSpPr txBox="1"/>
          <p:nvPr/>
        </p:nvSpPr>
        <p:spPr>
          <a:xfrm>
            <a:off x="10136088" y="4734664"/>
            <a:ext cx="1480151" cy="369332"/>
          </a:xfrm>
          <a:prstGeom prst="rect">
            <a:avLst/>
          </a:prstGeom>
          <a:noFill/>
        </p:spPr>
        <p:txBody>
          <a:bodyPr wrap="square" rtlCol="0">
            <a:spAutoFit/>
          </a:bodyPr>
          <a:lstStyle/>
          <a:p>
            <a:pPr algn="ctr"/>
            <a:r>
              <a:rPr lang="en-US" b="0" i="0" dirty="0">
                <a:solidFill>
                  <a:srgbClr val="000000"/>
                </a:solidFill>
                <a:effectLst/>
              </a:rPr>
              <a:t>HIV</a:t>
            </a:r>
            <a:endParaRPr lang="en-US" i="1" dirty="0">
              <a:cs typeface="Franklin Gothic Medium"/>
            </a:endParaRPr>
          </a:p>
        </p:txBody>
      </p:sp>
      <p:sp>
        <p:nvSpPr>
          <p:cNvPr id="19" name="TextBox 18">
            <a:extLst>
              <a:ext uri="{FF2B5EF4-FFF2-40B4-BE49-F238E27FC236}">
                <a16:creationId xmlns:a16="http://schemas.microsoft.com/office/drawing/2014/main" id="{3B15FC4A-5068-FCB7-80A2-4C8A83B9CF89}"/>
              </a:ext>
            </a:extLst>
          </p:cNvPr>
          <p:cNvSpPr txBox="1"/>
          <p:nvPr/>
        </p:nvSpPr>
        <p:spPr>
          <a:xfrm>
            <a:off x="7004649" y="6510444"/>
            <a:ext cx="5147625" cy="369332"/>
          </a:xfrm>
          <a:prstGeom prst="rect">
            <a:avLst/>
          </a:prstGeom>
          <a:solidFill>
            <a:schemeClr val="bg1"/>
          </a:solidFill>
        </p:spPr>
        <p:txBody>
          <a:bodyPr wrap="square" rtlCol="0">
            <a:spAutoFit/>
          </a:bodyPr>
          <a:lstStyle/>
          <a:p>
            <a:r>
              <a:rPr lang="en-US" dirty="0">
                <a:solidFill>
                  <a:srgbClr val="000000"/>
                </a:solidFill>
              </a:rPr>
              <a:t>Sharp &amp; Hahn. 2011. </a:t>
            </a:r>
            <a:r>
              <a:rPr lang="en-US" i="1" dirty="0">
                <a:solidFill>
                  <a:srgbClr val="000000"/>
                </a:solidFill>
              </a:rPr>
              <a:t>Cold Spring </a:t>
            </a:r>
            <a:r>
              <a:rPr lang="en-US" i="1" dirty="0" err="1">
                <a:solidFill>
                  <a:srgbClr val="000000"/>
                </a:solidFill>
              </a:rPr>
              <a:t>Harb</a:t>
            </a:r>
            <a:r>
              <a:rPr lang="en-US" i="1" dirty="0">
                <a:solidFill>
                  <a:srgbClr val="000000"/>
                </a:solidFill>
              </a:rPr>
              <a:t> </a:t>
            </a:r>
            <a:r>
              <a:rPr lang="en-US" i="1" dirty="0" err="1">
                <a:solidFill>
                  <a:srgbClr val="000000"/>
                </a:solidFill>
              </a:rPr>
              <a:t>Perspect</a:t>
            </a:r>
            <a:r>
              <a:rPr lang="en-US" i="1" dirty="0">
                <a:solidFill>
                  <a:srgbClr val="000000"/>
                </a:solidFill>
              </a:rPr>
              <a:t> Med</a:t>
            </a:r>
            <a:r>
              <a:rPr lang="en-US" i="1" dirty="0">
                <a:cs typeface="Franklin Gothic Medium"/>
              </a:rPr>
              <a:t>.</a:t>
            </a:r>
          </a:p>
        </p:txBody>
      </p:sp>
      <p:pic>
        <p:nvPicPr>
          <p:cNvPr id="82952" name="Picture 8">
            <a:extLst>
              <a:ext uri="{FF2B5EF4-FFF2-40B4-BE49-F238E27FC236}">
                <a16:creationId xmlns:a16="http://schemas.microsoft.com/office/drawing/2014/main" id="{BF631EF4-2FAA-57D9-BE8A-8002C057AD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120"/>
          <a:stretch/>
        </p:blipFill>
        <p:spPr bwMode="auto">
          <a:xfrm>
            <a:off x="145879" y="1863608"/>
            <a:ext cx="6240740" cy="4839673"/>
          </a:xfrm>
          <a:prstGeom prst="rect">
            <a:avLst/>
          </a:prstGeom>
          <a:noFill/>
          <a:extLst>
            <a:ext uri="{909E8E84-426E-40DD-AFC4-6F175D3DCCD1}">
              <a14:hiddenFill xmlns:a14="http://schemas.microsoft.com/office/drawing/2010/main">
                <a:solidFill>
                  <a:srgbClr val="FFFFFF"/>
                </a:solidFill>
              </a14:hiddenFill>
            </a:ext>
          </a:extLst>
        </p:spPr>
      </p:pic>
      <p:pic>
        <p:nvPicPr>
          <p:cNvPr id="82954" name="Picture 10" descr="HIV - Wikipedia">
            <a:extLst>
              <a:ext uri="{FF2B5EF4-FFF2-40B4-BE49-F238E27FC236}">
                <a16:creationId xmlns:a16="http://schemas.microsoft.com/office/drawing/2014/main" id="{1CDF83C7-87B6-7979-7C0A-01EDDC6624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7859"/>
          <a:stretch/>
        </p:blipFill>
        <p:spPr bwMode="auto">
          <a:xfrm>
            <a:off x="10369888" y="3232229"/>
            <a:ext cx="1125747" cy="120116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Phylogenetic tree of the SIV and HIV viruses">
            <a:extLst>
              <a:ext uri="{FF2B5EF4-FFF2-40B4-BE49-F238E27FC236}">
                <a16:creationId xmlns:a16="http://schemas.microsoft.com/office/drawing/2014/main" id="{88D8ED00-DB0C-9F5D-5D7E-D1C91F964A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2174" y="1046074"/>
            <a:ext cx="4462272" cy="4059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7221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92794F2-FE80-4C7E-8BFF-B0561DEE5DE7}"/>
              </a:ext>
            </a:extLst>
          </p:cNvPr>
          <p:cNvSpPr/>
          <p:nvPr/>
        </p:nvSpPr>
        <p:spPr>
          <a:xfrm>
            <a:off x="165099" y="5765094"/>
            <a:ext cx="5394873" cy="921248"/>
          </a:xfrm>
          <a:prstGeom prst="rect">
            <a:avLst/>
          </a:prstGeom>
          <a:solidFill>
            <a:srgbClr val="FFFF00">
              <a:alpha val="6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DDC1468-BF82-E9B1-0D47-163E6D604302}"/>
              </a:ext>
            </a:extLst>
          </p:cNvPr>
          <p:cNvSpPr txBox="1">
            <a:spLocks/>
          </p:cNvSpPr>
          <p:nvPr/>
        </p:nvSpPr>
        <p:spPr>
          <a:xfrm>
            <a:off x="428625" y="246914"/>
            <a:ext cx="11334749" cy="799160"/>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mn-lt"/>
              </a:rPr>
              <a:t>Most stage V pathogens once had an animal origin, as well!</a:t>
            </a:r>
          </a:p>
        </p:txBody>
      </p:sp>
      <p:sp>
        <p:nvSpPr>
          <p:cNvPr id="6" name="Title 1">
            <a:extLst>
              <a:ext uri="{FF2B5EF4-FFF2-40B4-BE49-F238E27FC236}">
                <a16:creationId xmlns:a16="http://schemas.microsoft.com/office/drawing/2014/main" id="{96F56865-F7AC-DFDD-EB6A-DADCD4DB1C56}"/>
              </a:ext>
            </a:extLst>
          </p:cNvPr>
          <p:cNvSpPr txBox="1">
            <a:spLocks/>
          </p:cNvSpPr>
          <p:nvPr/>
        </p:nvSpPr>
        <p:spPr>
          <a:xfrm>
            <a:off x="85933" y="5826138"/>
            <a:ext cx="1816440"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V</a:t>
            </a:r>
          </a:p>
        </p:txBody>
      </p:sp>
      <p:sp>
        <p:nvSpPr>
          <p:cNvPr id="9" name="Title 1">
            <a:extLst>
              <a:ext uri="{FF2B5EF4-FFF2-40B4-BE49-F238E27FC236}">
                <a16:creationId xmlns:a16="http://schemas.microsoft.com/office/drawing/2014/main" id="{2B3F4F0B-08E6-5076-F7BF-187DB4531F80}"/>
              </a:ext>
            </a:extLst>
          </p:cNvPr>
          <p:cNvSpPr txBox="1">
            <a:spLocks/>
          </p:cNvSpPr>
          <p:nvPr/>
        </p:nvSpPr>
        <p:spPr>
          <a:xfrm>
            <a:off x="1413131" y="5677321"/>
            <a:ext cx="2237062" cy="1170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dirty="0">
                <a:latin typeface="+mn-lt"/>
              </a:rPr>
              <a:t>Transmits exclusively in humans</a:t>
            </a:r>
          </a:p>
        </p:txBody>
      </p:sp>
      <p:sp>
        <p:nvSpPr>
          <p:cNvPr id="27" name="TextBox 26">
            <a:extLst>
              <a:ext uri="{FF2B5EF4-FFF2-40B4-BE49-F238E27FC236}">
                <a16:creationId xmlns:a16="http://schemas.microsoft.com/office/drawing/2014/main" id="{AF7AB96D-8C79-89D9-FAA0-19AE40693CAA}"/>
              </a:ext>
            </a:extLst>
          </p:cNvPr>
          <p:cNvSpPr txBox="1"/>
          <p:nvPr/>
        </p:nvSpPr>
        <p:spPr>
          <a:xfrm>
            <a:off x="4236250" y="6041052"/>
            <a:ext cx="1480151" cy="369332"/>
          </a:xfrm>
          <a:prstGeom prst="rect">
            <a:avLst/>
          </a:prstGeom>
          <a:noFill/>
        </p:spPr>
        <p:txBody>
          <a:bodyPr wrap="square" rtlCol="0">
            <a:spAutoFit/>
          </a:bodyPr>
          <a:lstStyle/>
          <a:p>
            <a:pPr algn="ctr"/>
            <a:r>
              <a:rPr lang="en-US" b="0" i="0" dirty="0">
                <a:solidFill>
                  <a:srgbClr val="000000"/>
                </a:solidFill>
                <a:effectLst/>
              </a:rPr>
              <a:t>Influenza</a:t>
            </a:r>
            <a:endParaRPr lang="en-US" i="1" dirty="0">
              <a:cs typeface="Franklin Gothic Medium"/>
            </a:endParaRPr>
          </a:p>
        </p:txBody>
      </p:sp>
      <p:sp>
        <p:nvSpPr>
          <p:cNvPr id="19" name="TextBox 18">
            <a:extLst>
              <a:ext uri="{FF2B5EF4-FFF2-40B4-BE49-F238E27FC236}">
                <a16:creationId xmlns:a16="http://schemas.microsoft.com/office/drawing/2014/main" id="{3B15FC4A-5068-FCB7-80A2-4C8A83B9CF89}"/>
              </a:ext>
            </a:extLst>
          </p:cNvPr>
          <p:cNvSpPr txBox="1"/>
          <p:nvPr/>
        </p:nvSpPr>
        <p:spPr>
          <a:xfrm>
            <a:off x="9015568" y="6501676"/>
            <a:ext cx="3176432" cy="369332"/>
          </a:xfrm>
          <a:prstGeom prst="rect">
            <a:avLst/>
          </a:prstGeom>
          <a:solidFill>
            <a:schemeClr val="bg1"/>
          </a:solidFill>
        </p:spPr>
        <p:txBody>
          <a:bodyPr wrap="square" rtlCol="0">
            <a:spAutoFit/>
          </a:bodyPr>
          <a:lstStyle/>
          <a:p>
            <a:r>
              <a:rPr lang="en-US" dirty="0">
                <a:solidFill>
                  <a:srgbClr val="000000"/>
                </a:solidFill>
              </a:rPr>
              <a:t>Skelton &amp; Huber. 2022. </a:t>
            </a:r>
            <a:r>
              <a:rPr lang="en-US" i="1" dirty="0">
                <a:solidFill>
                  <a:srgbClr val="000000"/>
                </a:solidFill>
              </a:rPr>
              <a:t>Viruses</a:t>
            </a:r>
            <a:r>
              <a:rPr lang="en-US" i="1" dirty="0">
                <a:cs typeface="Franklin Gothic Medium"/>
              </a:rPr>
              <a:t>.</a:t>
            </a:r>
          </a:p>
        </p:txBody>
      </p:sp>
      <p:pic>
        <p:nvPicPr>
          <p:cNvPr id="1026" name="Picture 2">
            <a:extLst>
              <a:ext uri="{FF2B5EF4-FFF2-40B4-BE49-F238E27FC236}">
                <a16:creationId xmlns:a16="http://schemas.microsoft.com/office/drawing/2014/main" id="{30DAB9CC-BBBA-53D6-E7C5-60E4727F14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012" y="877782"/>
            <a:ext cx="6786362" cy="41708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diagram of different animals&#10;&#10;Description automatically generated">
            <a:extLst>
              <a:ext uri="{FF2B5EF4-FFF2-40B4-BE49-F238E27FC236}">
                <a16:creationId xmlns:a16="http://schemas.microsoft.com/office/drawing/2014/main" id="{141211B9-5C77-5573-E05F-511CFF85AE1D}"/>
              </a:ext>
            </a:extLst>
          </p:cNvPr>
          <p:cNvPicPr>
            <a:picLocks noChangeAspect="1"/>
          </p:cNvPicPr>
          <p:nvPr/>
        </p:nvPicPr>
        <p:blipFill>
          <a:blip r:embed="rId4"/>
          <a:stretch>
            <a:fillRect/>
          </a:stretch>
        </p:blipFill>
        <p:spPr>
          <a:xfrm>
            <a:off x="7325710" y="1553870"/>
            <a:ext cx="4780357" cy="4733491"/>
          </a:xfrm>
          <a:prstGeom prst="rect">
            <a:avLst/>
          </a:prstGeom>
        </p:spPr>
      </p:pic>
      <p:pic>
        <p:nvPicPr>
          <p:cNvPr id="1028" name="Picture 4" descr="Influenza A Structure">
            <a:extLst>
              <a:ext uri="{FF2B5EF4-FFF2-40B4-BE49-F238E27FC236}">
                <a16:creationId xmlns:a16="http://schemas.microsoft.com/office/drawing/2014/main" id="{C5CD860A-779A-38D3-B383-F2A9D2E4D84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643" r="16482"/>
          <a:stretch/>
        </p:blipFill>
        <p:spPr bwMode="auto">
          <a:xfrm>
            <a:off x="3479339" y="5787990"/>
            <a:ext cx="925186" cy="949317"/>
          </a:xfrm>
          <a:prstGeom prst="ellipse">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7E70D51-FA90-363A-2667-4987FA35235F}"/>
              </a:ext>
            </a:extLst>
          </p:cNvPr>
          <p:cNvSpPr txBox="1"/>
          <p:nvPr/>
        </p:nvSpPr>
        <p:spPr>
          <a:xfrm>
            <a:off x="165099" y="5307989"/>
            <a:ext cx="3176432" cy="369332"/>
          </a:xfrm>
          <a:prstGeom prst="rect">
            <a:avLst/>
          </a:prstGeom>
          <a:solidFill>
            <a:schemeClr val="bg1"/>
          </a:solidFill>
        </p:spPr>
        <p:txBody>
          <a:bodyPr wrap="square" rtlCol="0">
            <a:spAutoFit/>
          </a:bodyPr>
          <a:lstStyle/>
          <a:p>
            <a:r>
              <a:rPr lang="en-US" dirty="0">
                <a:solidFill>
                  <a:srgbClr val="000000"/>
                </a:solidFill>
              </a:rPr>
              <a:t>Parry et al. 2020. </a:t>
            </a:r>
            <a:r>
              <a:rPr lang="en-US" i="1" dirty="0">
                <a:solidFill>
                  <a:srgbClr val="000000"/>
                </a:solidFill>
              </a:rPr>
              <a:t>Viruses</a:t>
            </a:r>
            <a:r>
              <a:rPr lang="en-US" i="1" dirty="0">
                <a:cs typeface="Franklin Gothic Medium"/>
              </a:rPr>
              <a:t>.</a:t>
            </a:r>
          </a:p>
        </p:txBody>
      </p:sp>
    </p:spTree>
    <p:extLst>
      <p:ext uri="{BB962C8B-B14F-4D97-AF65-F5344CB8AC3E}">
        <p14:creationId xmlns:p14="http://schemas.microsoft.com/office/powerpoint/2010/main" val="2048452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5FE474D-940D-C0FA-1AAE-999E9B3DAFF5}"/>
              </a:ext>
            </a:extLst>
          </p:cNvPr>
          <p:cNvSpPr txBox="1">
            <a:spLocks/>
          </p:cNvSpPr>
          <p:nvPr/>
        </p:nvSpPr>
        <p:spPr>
          <a:xfrm>
            <a:off x="901820" y="75123"/>
            <a:ext cx="10388360" cy="15813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900" dirty="0">
                <a:latin typeface="+mn-lt"/>
              </a:rPr>
              <a:t>Modeling </a:t>
            </a:r>
            <a:r>
              <a:rPr lang="en-US" sz="2900" b="1" dirty="0">
                <a:solidFill>
                  <a:srgbClr val="C00000"/>
                </a:solidFill>
                <a:latin typeface="+mn-lt"/>
              </a:rPr>
              <a:t>zoonotic pathogens</a:t>
            </a:r>
            <a:r>
              <a:rPr lang="en-US" sz="2900" dirty="0">
                <a:latin typeface="+mn-lt"/>
              </a:rPr>
              <a:t> typically necessitates </a:t>
            </a:r>
            <a:r>
              <a:rPr lang="en-US" sz="2900" b="1" dirty="0">
                <a:solidFill>
                  <a:srgbClr val="C00000"/>
                </a:solidFill>
                <a:latin typeface="+mn-lt"/>
              </a:rPr>
              <a:t>modeling epidemic dynamics in multiple host populations</a:t>
            </a:r>
            <a:r>
              <a:rPr lang="en-US" sz="2900" dirty="0">
                <a:latin typeface="+mn-lt"/>
              </a:rPr>
              <a:t>.</a:t>
            </a:r>
          </a:p>
          <a:p>
            <a:pPr algn="ctr"/>
            <a:endParaRPr lang="en-US" sz="1000" dirty="0">
              <a:latin typeface="+mn-lt"/>
            </a:endParaRPr>
          </a:p>
          <a:p>
            <a:pPr algn="ctr"/>
            <a:r>
              <a:rPr lang="en-US" sz="2900" dirty="0">
                <a:latin typeface="+mn-lt"/>
              </a:rPr>
              <a:t>Plague has added complexity as a vector-borne pathogen!</a:t>
            </a:r>
          </a:p>
        </p:txBody>
      </p:sp>
      <p:sp>
        <p:nvSpPr>
          <p:cNvPr id="2" name="Rectangle 1">
            <a:extLst>
              <a:ext uri="{FF2B5EF4-FFF2-40B4-BE49-F238E27FC236}">
                <a16:creationId xmlns:a16="http://schemas.microsoft.com/office/drawing/2014/main" id="{6424E253-58DA-793F-71BE-23C0AF1E778D}"/>
              </a:ext>
            </a:extLst>
          </p:cNvPr>
          <p:cNvSpPr/>
          <p:nvPr/>
        </p:nvSpPr>
        <p:spPr>
          <a:xfrm>
            <a:off x="76411" y="974034"/>
            <a:ext cx="12039177" cy="805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5077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5FE474D-940D-C0FA-1AAE-999E9B3DAFF5}"/>
              </a:ext>
            </a:extLst>
          </p:cNvPr>
          <p:cNvSpPr txBox="1">
            <a:spLocks/>
          </p:cNvSpPr>
          <p:nvPr/>
        </p:nvSpPr>
        <p:spPr>
          <a:xfrm>
            <a:off x="901820" y="75123"/>
            <a:ext cx="10388360" cy="15813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900" dirty="0">
                <a:latin typeface="+mn-lt"/>
              </a:rPr>
              <a:t>Modeling </a:t>
            </a:r>
            <a:r>
              <a:rPr lang="en-US" sz="2900" b="1" dirty="0">
                <a:solidFill>
                  <a:srgbClr val="C00000"/>
                </a:solidFill>
                <a:latin typeface="+mn-lt"/>
              </a:rPr>
              <a:t>zoonotic pathogens</a:t>
            </a:r>
            <a:r>
              <a:rPr lang="en-US" sz="2900" dirty="0">
                <a:latin typeface="+mn-lt"/>
              </a:rPr>
              <a:t> typically necessitates </a:t>
            </a:r>
            <a:r>
              <a:rPr lang="en-US" sz="2900" b="1" dirty="0">
                <a:solidFill>
                  <a:srgbClr val="C00000"/>
                </a:solidFill>
                <a:latin typeface="+mn-lt"/>
              </a:rPr>
              <a:t>modeling epidemic dynamics in multiple host populations</a:t>
            </a:r>
            <a:r>
              <a:rPr lang="en-US" sz="2900" dirty="0">
                <a:latin typeface="+mn-lt"/>
              </a:rPr>
              <a:t>.</a:t>
            </a:r>
          </a:p>
          <a:p>
            <a:pPr algn="ctr"/>
            <a:endParaRPr lang="en-US" sz="1000" dirty="0">
              <a:latin typeface="+mn-lt"/>
            </a:endParaRPr>
          </a:p>
          <a:p>
            <a:pPr algn="ctr"/>
            <a:r>
              <a:rPr lang="en-US" sz="2900" dirty="0">
                <a:latin typeface="+mn-lt"/>
              </a:rPr>
              <a:t>Plague has added complexity as a vector-borne pathogen!</a:t>
            </a:r>
          </a:p>
        </p:txBody>
      </p:sp>
    </p:spTree>
    <p:extLst>
      <p:ext uri="{BB962C8B-B14F-4D97-AF65-F5344CB8AC3E}">
        <p14:creationId xmlns:p14="http://schemas.microsoft.com/office/powerpoint/2010/main" val="4481343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5FE474D-940D-C0FA-1AAE-999E9B3DAFF5}"/>
              </a:ext>
            </a:extLst>
          </p:cNvPr>
          <p:cNvSpPr txBox="1">
            <a:spLocks/>
          </p:cNvSpPr>
          <p:nvPr/>
        </p:nvSpPr>
        <p:spPr>
          <a:xfrm>
            <a:off x="901820" y="75123"/>
            <a:ext cx="10388360" cy="15813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900" dirty="0">
                <a:latin typeface="+mn-lt"/>
              </a:rPr>
              <a:t>Modeling </a:t>
            </a:r>
            <a:r>
              <a:rPr lang="en-US" sz="2900" b="1" dirty="0">
                <a:solidFill>
                  <a:srgbClr val="C00000"/>
                </a:solidFill>
                <a:latin typeface="+mn-lt"/>
              </a:rPr>
              <a:t>zoonotic pathogens</a:t>
            </a:r>
            <a:r>
              <a:rPr lang="en-US" sz="2900" dirty="0">
                <a:latin typeface="+mn-lt"/>
              </a:rPr>
              <a:t> typically necessitates </a:t>
            </a:r>
            <a:r>
              <a:rPr lang="en-US" sz="2900" b="1" dirty="0">
                <a:solidFill>
                  <a:srgbClr val="C00000"/>
                </a:solidFill>
                <a:latin typeface="+mn-lt"/>
              </a:rPr>
              <a:t>modeling epidemic dynamics in multiple host populations</a:t>
            </a:r>
            <a:r>
              <a:rPr lang="en-US" sz="2900" dirty="0">
                <a:latin typeface="+mn-lt"/>
              </a:rPr>
              <a:t>.</a:t>
            </a:r>
          </a:p>
          <a:p>
            <a:pPr algn="ctr"/>
            <a:endParaRPr lang="en-US" sz="1000" dirty="0">
              <a:latin typeface="+mn-lt"/>
            </a:endParaRPr>
          </a:p>
          <a:p>
            <a:pPr algn="ctr"/>
            <a:r>
              <a:rPr lang="en-US" sz="2900" dirty="0">
                <a:latin typeface="+mn-lt"/>
              </a:rPr>
              <a:t>Plague has added complexity as a vector-borne pathogen!</a:t>
            </a:r>
          </a:p>
        </p:txBody>
      </p:sp>
      <p:grpSp>
        <p:nvGrpSpPr>
          <p:cNvPr id="66" name="Group 65">
            <a:extLst>
              <a:ext uri="{FF2B5EF4-FFF2-40B4-BE49-F238E27FC236}">
                <a16:creationId xmlns:a16="http://schemas.microsoft.com/office/drawing/2014/main" id="{1BC2483D-C525-A411-DB22-1341A78CF79C}"/>
              </a:ext>
            </a:extLst>
          </p:cNvPr>
          <p:cNvGrpSpPr/>
          <p:nvPr/>
        </p:nvGrpSpPr>
        <p:grpSpPr>
          <a:xfrm>
            <a:off x="162554" y="1514649"/>
            <a:ext cx="3632211" cy="2791950"/>
            <a:chOff x="5360232" y="2709550"/>
            <a:chExt cx="3632211" cy="2791950"/>
          </a:xfrm>
        </p:grpSpPr>
        <p:grpSp>
          <p:nvGrpSpPr>
            <p:cNvPr id="67" name="Group 66">
              <a:extLst>
                <a:ext uri="{FF2B5EF4-FFF2-40B4-BE49-F238E27FC236}">
                  <a16:creationId xmlns:a16="http://schemas.microsoft.com/office/drawing/2014/main" id="{D6536482-2489-91C8-2E22-9F61684BD85E}"/>
                </a:ext>
              </a:extLst>
            </p:cNvPr>
            <p:cNvGrpSpPr/>
            <p:nvPr/>
          </p:nvGrpSpPr>
          <p:grpSpPr>
            <a:xfrm>
              <a:off x="5360232" y="2709550"/>
              <a:ext cx="3632211" cy="1653879"/>
              <a:chOff x="2758440" y="1589368"/>
              <a:chExt cx="4269670" cy="2084756"/>
            </a:xfrm>
          </p:grpSpPr>
          <p:grpSp>
            <p:nvGrpSpPr>
              <p:cNvPr id="71" name="Group 70">
                <a:extLst>
                  <a:ext uri="{FF2B5EF4-FFF2-40B4-BE49-F238E27FC236}">
                    <a16:creationId xmlns:a16="http://schemas.microsoft.com/office/drawing/2014/main" id="{C7F10DC4-DE47-0E09-5BC0-3D958B3D161E}"/>
                  </a:ext>
                </a:extLst>
              </p:cNvPr>
              <p:cNvGrpSpPr/>
              <p:nvPr/>
            </p:nvGrpSpPr>
            <p:grpSpPr>
              <a:xfrm>
                <a:off x="2758440" y="1589368"/>
                <a:ext cx="4269670" cy="2062177"/>
                <a:chOff x="2634893" y="911486"/>
                <a:chExt cx="4269670" cy="2062177"/>
              </a:xfrm>
            </p:grpSpPr>
            <p:grpSp>
              <p:nvGrpSpPr>
                <p:cNvPr id="73" name="Group 72">
                  <a:extLst>
                    <a:ext uri="{FF2B5EF4-FFF2-40B4-BE49-F238E27FC236}">
                      <a16:creationId xmlns:a16="http://schemas.microsoft.com/office/drawing/2014/main" id="{BBE3B0A2-9530-4BB1-8C43-895E0EBF2B6B}"/>
                    </a:ext>
                  </a:extLst>
                </p:cNvPr>
                <p:cNvGrpSpPr/>
                <p:nvPr/>
              </p:nvGrpSpPr>
              <p:grpSpPr>
                <a:xfrm>
                  <a:off x="4533319" y="1038161"/>
                  <a:ext cx="2221819" cy="1935502"/>
                  <a:chOff x="3421378" y="1508971"/>
                  <a:chExt cx="2221819" cy="1935502"/>
                </a:xfrm>
              </p:grpSpPr>
              <p:grpSp>
                <p:nvGrpSpPr>
                  <p:cNvPr id="80" name="Group 79">
                    <a:extLst>
                      <a:ext uri="{FF2B5EF4-FFF2-40B4-BE49-F238E27FC236}">
                        <a16:creationId xmlns:a16="http://schemas.microsoft.com/office/drawing/2014/main" id="{D093470C-2C84-3BC7-08B4-84F691E1C196}"/>
                      </a:ext>
                    </a:extLst>
                  </p:cNvPr>
                  <p:cNvGrpSpPr/>
                  <p:nvPr/>
                </p:nvGrpSpPr>
                <p:grpSpPr>
                  <a:xfrm>
                    <a:off x="3421378" y="1508971"/>
                    <a:ext cx="1681647" cy="1935502"/>
                    <a:chOff x="3447749" y="2225988"/>
                    <a:chExt cx="1204418" cy="1285562"/>
                  </a:xfrm>
                </p:grpSpPr>
                <mc:AlternateContent xmlns:mc="http://schemas.openxmlformats.org/markup-compatibility/2006" xmlns:a14="http://schemas.microsoft.com/office/drawing/2010/main">
                  <mc:Choice Requires="a14">
                    <p:graphicFrame>
                      <p:nvGraphicFramePr>
                        <p:cNvPr id="82" name="Object 81">
                          <a:extLst>
                            <a:ext uri="{FF2B5EF4-FFF2-40B4-BE49-F238E27FC236}">
                              <a16:creationId xmlns:a16="http://schemas.microsoft.com/office/drawing/2014/main" id="{EBC988CC-4DF8-61A0-26EC-4E56BDB5B46D}"/>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2" imgW="114300" imgH="165100" progId="Equation.3">
                                <p:embed/>
                              </p:oleObj>
                            </mc:Choice>
                            <mc:Fallback>
                              <p:oleObj name="Equation" r:id="rId2" imgW="114300" imgH="165100" progId="Equation.3">
                                <p:embed/>
                                <p:pic>
                                  <p:nvPicPr>
                                    <p:cNvPr id="82" name="Object 81">
                                      <a:extLst>
                                        <a:ext uri="{FF2B5EF4-FFF2-40B4-BE49-F238E27FC236}">
                                          <a16:creationId xmlns:a16="http://schemas.microsoft.com/office/drawing/2014/main" id="{EBC988CC-4DF8-61A0-26EC-4E56BDB5B46D}"/>
                                        </a:ext>
                                      </a:extLst>
                                    </p:cNvPr>
                                    <p:cNvPicPr/>
                                    <p:nvPr/>
                                  </p:nvPicPr>
                                  <p:blipFill>
                                    <a:blip r:embed="rId3"/>
                                    <a:stretch>
                                      <a:fillRect/>
                                    </a:stretch>
                                  </p:blipFill>
                                  <p:spPr>
                                    <a:xfrm>
                                      <a:off x="4514850" y="3346450"/>
                                      <a:ext cx="114300" cy="165100"/>
                                    </a:xfrm>
                                    <a:prstGeom prst="rect">
                                      <a:avLst/>
                                    </a:prstGeom>
                                  </p:spPr>
                                </p:pic>
                              </p:oleObj>
                            </mc:Fallback>
                          </mc:AlternateContent>
                        </a:graphicData>
                      </a:graphic>
                    </p:graphicFrame>
                  </mc:Choice>
                  <mc:Fallback xmlns="">
                    <p:graphicFrame>
                      <p:nvGraphicFramePr>
                        <p:cNvPr id="82" name="Object 81">
                          <a:extLst>
                            <a:ext uri="{FF2B5EF4-FFF2-40B4-BE49-F238E27FC236}">
                              <a16:creationId xmlns:a16="http://schemas.microsoft.com/office/drawing/2014/main" id="{EBC988CC-4DF8-61A0-26EC-4E56BDB5B46D}"/>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4" imgW="114300" imgH="165100" progId="Equation.3">
                                <p:embed/>
                              </p:oleObj>
                            </mc:Choice>
                            <mc:Fallback>
                              <p:oleObj name="Equation" r:id="rId4" imgW="114300" imgH="165100" progId="Equation.3">
                                <p:embed/>
                                <p:pic>
                                  <p:nvPicPr>
                                    <p:cNvPr id="82" name="Object 81">
                                      <a:extLst>
                                        <a:ext uri="{FF2B5EF4-FFF2-40B4-BE49-F238E27FC236}">
                                          <a16:creationId xmlns:a16="http://schemas.microsoft.com/office/drawing/2014/main" id="{EBC988CC-4DF8-61A0-26EC-4E56BDB5B46D}"/>
                                        </a:ext>
                                      </a:extLst>
                                    </p:cNvPr>
                                    <p:cNvPicPr/>
                                    <p:nvPr/>
                                  </p:nvPicPr>
                                  <p:blipFill>
                                    <a:blip r:embed="rId5"/>
                                    <a:stretch>
                                      <a:fillRect/>
                                    </a:stretch>
                                  </p:blipFill>
                                  <p:spPr>
                                    <a:xfrm>
                                      <a:off x="4514850" y="3346450"/>
                                      <a:ext cx="114300" cy="165100"/>
                                    </a:xfrm>
                                    <a:prstGeom prst="rect">
                                      <a:avLst/>
                                    </a:prstGeom>
                                  </p:spPr>
                                </p:pic>
                              </p:oleObj>
                            </mc:Fallback>
                          </mc:AlternateContent>
                        </a:graphicData>
                      </a:graphic>
                    </p:graphicFrame>
                  </mc:Fallback>
                </mc:AlternateContent>
                <p:grpSp>
                  <p:nvGrpSpPr>
                    <p:cNvPr id="83" name="Group 82">
                      <a:extLst>
                        <a:ext uri="{FF2B5EF4-FFF2-40B4-BE49-F238E27FC236}">
                          <a16:creationId xmlns:a16="http://schemas.microsoft.com/office/drawing/2014/main" id="{8E0F136E-AFBB-6733-0F6B-1873D981C2FA}"/>
                        </a:ext>
                      </a:extLst>
                    </p:cNvPr>
                    <p:cNvGrpSpPr/>
                    <p:nvPr/>
                  </p:nvGrpSpPr>
                  <p:grpSpPr>
                    <a:xfrm>
                      <a:off x="3447749" y="2225988"/>
                      <a:ext cx="1204418" cy="844655"/>
                      <a:chOff x="4023460" y="1816037"/>
                      <a:chExt cx="1204418" cy="844655"/>
                    </a:xfrm>
                  </p:grpSpPr>
                  <mc:AlternateContent xmlns:mc="http://schemas.openxmlformats.org/markup-compatibility/2006" xmlns:a14="http://schemas.microsoft.com/office/drawing/2010/main">
                    <mc:Choice Requires="a14">
                      <p:sp>
                        <p:nvSpPr>
                          <p:cNvPr id="86" name="Rectangle 85">
                            <a:extLst>
                              <a:ext uri="{FF2B5EF4-FFF2-40B4-BE49-F238E27FC236}">
                                <a16:creationId xmlns:a16="http://schemas.microsoft.com/office/drawing/2014/main" id="{D425BB0B-40BE-0D5C-567A-FF2E12A42B74}"/>
                              </a:ext>
                            </a:extLst>
                          </p:cNvPr>
                          <p:cNvSpPr/>
                          <p:nvPr/>
                        </p:nvSpPr>
                        <p:spPr>
                          <a:xfrm>
                            <a:off x="4299842" y="1816037"/>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i="1" smtClean="0">
                                      <a:solidFill>
                                        <a:schemeClr val="tx1"/>
                                      </a:solidFill>
                                      <a:latin typeface="Cambria Math" panose="02040503050406030204" pitchFamily="18" charset="0"/>
                                      <a:ea typeface="Cambria Math" panose="02040503050406030204" pitchFamily="18" charset="0"/>
                                      <a:cs typeface="Cambria Math"/>
                                    </a:rPr>
                                    <m:t>𝛼</m:t>
                                  </m:r>
                                  <m:r>
                                    <a:rPr lang="en-US" sz="2600" b="0" i="1" baseline="-25000" smtClean="0">
                                      <a:solidFill>
                                        <a:schemeClr val="tx1"/>
                                      </a:solidFill>
                                      <a:latin typeface="Cambria Math" panose="02040503050406030204" pitchFamily="18" charset="0"/>
                                      <a:ea typeface="Cambria Math" panose="02040503050406030204" pitchFamily="18" charset="0"/>
                                      <a:cs typeface="Cambria Math"/>
                                    </a:rPr>
                                    <m:t>𝑅</m:t>
                                  </m:r>
                                </m:oMath>
                              </m:oMathPara>
                            </a14:m>
                            <a:endParaRPr lang="en-US" sz="2600" baseline="-25000" dirty="0">
                              <a:solidFill>
                                <a:schemeClr val="tx1"/>
                              </a:solidFill>
                              <a:cs typeface="Cambria Math"/>
                            </a:endParaRPr>
                          </a:p>
                        </p:txBody>
                      </p:sp>
                    </mc:Choice>
                    <mc:Fallback xmlns="">
                      <p:sp>
                        <p:nvSpPr>
                          <p:cNvPr id="86" name="Rectangle 85">
                            <a:extLst>
                              <a:ext uri="{FF2B5EF4-FFF2-40B4-BE49-F238E27FC236}">
                                <a16:creationId xmlns:a16="http://schemas.microsoft.com/office/drawing/2014/main" id="{D425BB0B-40BE-0D5C-567A-FF2E12A42B74}"/>
                              </a:ext>
                            </a:extLst>
                          </p:cNvPr>
                          <p:cNvSpPr>
                            <a:spLocks noRot="1" noChangeAspect="1" noMove="1" noResize="1" noEditPoints="1" noAdjustHandles="1" noChangeArrowheads="1" noChangeShapeType="1" noTextEdit="1"/>
                          </p:cNvSpPr>
                          <p:nvPr/>
                        </p:nvSpPr>
                        <p:spPr>
                          <a:xfrm>
                            <a:off x="4299842" y="1816037"/>
                            <a:ext cx="928036" cy="604507"/>
                          </a:xfrm>
                          <a:prstGeom prst="rect">
                            <a:avLst/>
                          </a:prstGeom>
                          <a:blipFill>
                            <a:blip r:embed="rId6"/>
                            <a:stretch>
                              <a:fillRect/>
                            </a:stretch>
                          </a:blipFill>
                          <a:ln>
                            <a:noFill/>
                          </a:ln>
                        </p:spPr>
                        <p:txBody>
                          <a:bodyPr/>
                          <a:lstStyle/>
                          <a:p>
                            <a:r>
                              <a:rPr lang="en-US">
                                <a:noFill/>
                              </a:rPr>
                              <a:t> </a:t>
                            </a:r>
                          </a:p>
                        </p:txBody>
                      </p:sp>
                    </mc:Fallback>
                  </mc:AlternateContent>
                  <p:sp>
                    <p:nvSpPr>
                      <p:cNvPr id="87" name="Rectangle 86">
                        <a:extLst>
                          <a:ext uri="{FF2B5EF4-FFF2-40B4-BE49-F238E27FC236}">
                            <a16:creationId xmlns:a16="http://schemas.microsoft.com/office/drawing/2014/main" id="{FE14CAAE-50C4-1F5F-FC41-9BD9D861AB22}"/>
                          </a:ext>
                        </a:extLst>
                      </p:cNvPr>
                      <p:cNvSpPr/>
                      <p:nvPr/>
                    </p:nvSpPr>
                    <p:spPr>
                      <a:xfrm>
                        <a:off x="4023460" y="205618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R</a:t>
                        </a:r>
                      </a:p>
                    </p:txBody>
                  </p:sp>
                </p:grpSp>
                <p:cxnSp>
                  <p:nvCxnSpPr>
                    <p:cNvPr id="84" name="Straight Arrow Connector 83">
                      <a:extLst>
                        <a:ext uri="{FF2B5EF4-FFF2-40B4-BE49-F238E27FC236}">
                          <a16:creationId xmlns:a16="http://schemas.microsoft.com/office/drawing/2014/main" id="{C6DE5452-D0B1-2971-2992-162363D10424}"/>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85" name="Straight Arrow Connector 84">
                      <a:extLst>
                        <a:ext uri="{FF2B5EF4-FFF2-40B4-BE49-F238E27FC236}">
                          <a16:creationId xmlns:a16="http://schemas.microsoft.com/office/drawing/2014/main" id="{A2CE56EA-5827-7268-5414-EBEFB4F62760}"/>
                        </a:ext>
                      </a:extLst>
                    </p:cNvPr>
                    <p:cNvCxnSpPr>
                      <a:cxnSpLocks/>
                    </p:cNvCxnSpPr>
                    <p:nvPr/>
                  </p:nvCxnSpPr>
                  <p:spPr>
                    <a:xfrm flipV="1">
                      <a:off x="4357477" y="2350338"/>
                      <a:ext cx="0" cy="294832"/>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81" name="Rectangle 80">
                    <a:extLst>
                      <a:ext uri="{FF2B5EF4-FFF2-40B4-BE49-F238E27FC236}">
                        <a16:creationId xmlns:a16="http://schemas.microsoft.com/office/drawing/2014/main" id="{F9B52723-B5C0-3577-AB0A-C413C60DA6D3}"/>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R</a:t>
                    </a:r>
                  </a:p>
                </p:txBody>
              </p:sp>
            </p:grpSp>
            <p:cxnSp>
              <p:nvCxnSpPr>
                <p:cNvPr id="74" name="Straight Arrow Connector 73">
                  <a:extLst>
                    <a:ext uri="{FF2B5EF4-FFF2-40B4-BE49-F238E27FC236}">
                      <a16:creationId xmlns:a16="http://schemas.microsoft.com/office/drawing/2014/main" id="{9FCC1522-BFF2-AE66-297A-3BFDF139A384}"/>
                    </a:ext>
                  </a:extLst>
                </p:cNvPr>
                <p:cNvCxnSpPr/>
                <p:nvPr/>
              </p:nvCxnSpPr>
              <p:spPr>
                <a:xfrm flipV="1">
                  <a:off x="3740172" y="1340207"/>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75" name="Straight Arrow Connector 74">
                  <a:extLst>
                    <a:ext uri="{FF2B5EF4-FFF2-40B4-BE49-F238E27FC236}">
                      <a16:creationId xmlns:a16="http://schemas.microsoft.com/office/drawing/2014/main" id="{4FA05976-BDE5-EC8F-0CBA-629C193A8F1C}"/>
                    </a:ext>
                  </a:extLst>
                </p:cNvPr>
                <p:cNvCxnSpPr/>
                <p:nvPr/>
              </p:nvCxnSpPr>
              <p:spPr>
                <a:xfrm flipV="1">
                  <a:off x="6500880" y="1326666"/>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76" name="Straight Arrow Connector 75">
                  <a:extLst>
                    <a:ext uri="{FF2B5EF4-FFF2-40B4-BE49-F238E27FC236}">
                      <a16:creationId xmlns:a16="http://schemas.microsoft.com/office/drawing/2014/main" id="{EA5EBE70-9FBA-59DE-8E87-386D5F92DECE}"/>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77" name="Rectangle 76">
                  <a:extLst>
                    <a:ext uri="{FF2B5EF4-FFF2-40B4-BE49-F238E27FC236}">
                      <a16:creationId xmlns:a16="http://schemas.microsoft.com/office/drawing/2014/main" id="{AC33F7A8-D78F-3572-1F0F-93FCCEEE037A}"/>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R</a:t>
                  </a:r>
                  <a:endParaRPr lang="en-US" sz="2600" baseline="-25000" dirty="0">
                    <a:solidFill>
                      <a:schemeClr val="tx1"/>
                    </a:solidFill>
                    <a:cs typeface="Cambria Math"/>
                  </a:endParaRPr>
                </a:p>
              </p:txBody>
            </p:sp>
            <p:sp>
              <p:nvSpPr>
                <p:cNvPr id="78" name="Rectangle 77">
                  <a:extLst>
                    <a:ext uri="{FF2B5EF4-FFF2-40B4-BE49-F238E27FC236}">
                      <a16:creationId xmlns:a16="http://schemas.microsoft.com/office/drawing/2014/main" id="{A95FE585-3319-B486-B463-AB4A09FF9DFB}"/>
                    </a:ext>
                  </a:extLst>
                </p:cNvPr>
                <p:cNvSpPr/>
                <p:nvPr/>
              </p:nvSpPr>
              <p:spPr>
                <a:xfrm>
                  <a:off x="3066134" y="1177352"/>
                  <a:ext cx="782487" cy="47635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R</a:t>
                  </a:r>
                  <a:endParaRPr lang="en-US" sz="2400" baseline="-25000" dirty="0">
                    <a:solidFill>
                      <a:schemeClr val="tx1"/>
                    </a:solidFill>
                    <a:cs typeface="Cambria Math"/>
                  </a:endParaRPr>
                </a:p>
              </p:txBody>
            </p:sp>
            <p:sp>
              <p:nvSpPr>
                <p:cNvPr id="79" name="Rectangle 78">
                  <a:extLst>
                    <a:ext uri="{FF2B5EF4-FFF2-40B4-BE49-F238E27FC236}">
                      <a16:creationId xmlns:a16="http://schemas.microsoft.com/office/drawing/2014/main" id="{A12EBF18-0AED-4FA6-32F4-681284508380}"/>
                    </a:ext>
                  </a:extLst>
                </p:cNvPr>
                <p:cNvSpPr/>
                <p:nvPr/>
              </p:nvSpPr>
              <p:spPr>
                <a:xfrm>
                  <a:off x="5459150" y="911486"/>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R</a:t>
                  </a:r>
                  <a:endParaRPr lang="en-US" sz="2400" baseline="-25000" dirty="0">
                    <a:solidFill>
                      <a:schemeClr val="tx1"/>
                    </a:solidFill>
                    <a:cs typeface="Cambria Math"/>
                  </a:endParaRPr>
                </a:p>
              </p:txBody>
            </p:sp>
          </p:grpSp>
          <p:sp>
            <p:nvSpPr>
              <p:cNvPr id="72" name="Rectangle 71">
                <a:extLst>
                  <a:ext uri="{FF2B5EF4-FFF2-40B4-BE49-F238E27FC236}">
                    <a16:creationId xmlns:a16="http://schemas.microsoft.com/office/drawing/2014/main" id="{E2F3B498-3DEF-D3A6-C0DB-FEEC72BCC348}"/>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R</a:t>
                </a:r>
              </a:p>
            </p:txBody>
          </p:sp>
        </p:grpSp>
        <p:cxnSp>
          <p:nvCxnSpPr>
            <p:cNvPr id="68" name="Straight Arrow Connector 67">
              <a:extLst>
                <a:ext uri="{FF2B5EF4-FFF2-40B4-BE49-F238E27FC236}">
                  <a16:creationId xmlns:a16="http://schemas.microsoft.com/office/drawing/2014/main" id="{51A62457-8536-E83F-4D3C-DC91C9BDDD27}"/>
                </a:ext>
              </a:extLst>
            </p:cNvPr>
            <p:cNvCxnSpPr/>
            <p:nvPr/>
          </p:nvCxnSpPr>
          <p:spPr>
            <a:xfrm>
              <a:off x="7415526" y="5501500"/>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69" name="Curved Connector 68">
              <a:extLst>
                <a:ext uri="{FF2B5EF4-FFF2-40B4-BE49-F238E27FC236}">
                  <a16:creationId xmlns:a16="http://schemas.microsoft.com/office/drawing/2014/main" id="{F19E4C23-88D2-EEA0-2C5F-861D38FEA854}"/>
                </a:ext>
              </a:extLst>
            </p:cNvPr>
            <p:cNvCxnSpPr>
              <a:cxnSpLocks/>
              <a:stCxn id="81" idx="2"/>
            </p:cNvCxnSpPr>
            <p:nvPr/>
          </p:nvCxnSpPr>
          <p:spPr>
            <a:xfrm rot="5400000">
              <a:off x="7625425" y="4304846"/>
              <a:ext cx="698522" cy="779856"/>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0" name="Curved Connector 69">
              <a:extLst>
                <a:ext uri="{FF2B5EF4-FFF2-40B4-BE49-F238E27FC236}">
                  <a16:creationId xmlns:a16="http://schemas.microsoft.com/office/drawing/2014/main" id="{494E8035-13D9-7C01-FD69-6427793DDD48}"/>
                </a:ext>
              </a:extLst>
            </p:cNvPr>
            <p:cNvCxnSpPr>
              <a:cxnSpLocks/>
              <a:stCxn id="88" idx="0"/>
              <a:endCxn id="87" idx="2"/>
            </p:cNvCxnSpPr>
            <p:nvPr/>
          </p:nvCxnSpPr>
          <p:spPr>
            <a:xfrm rot="16200000" flipV="1">
              <a:off x="7399080" y="3946187"/>
              <a:ext cx="1126848" cy="872266"/>
            </a:xfrm>
            <a:prstGeom prst="curvedConnector3">
              <a:avLst>
                <a:gd name="adj1" fmla="val 33094"/>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88" name="Rectangle 87">
            <a:extLst>
              <a:ext uri="{FF2B5EF4-FFF2-40B4-BE49-F238E27FC236}">
                <a16:creationId xmlns:a16="http://schemas.microsoft.com/office/drawing/2014/main" id="{8E5522CA-5777-44F5-E800-C99D1AC4E855}"/>
              </a:ext>
            </a:extLst>
          </p:cNvPr>
          <p:cNvSpPr/>
          <p:nvPr/>
        </p:nvSpPr>
        <p:spPr>
          <a:xfrm>
            <a:off x="2700246" y="3750843"/>
            <a:ext cx="1001426" cy="971167"/>
          </a:xfrm>
          <a:prstGeom prst="rect">
            <a:avLst/>
          </a:prstGeom>
          <a:solidFill>
            <a:srgbClr val="FF93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FR</a:t>
            </a:r>
          </a:p>
        </p:txBody>
      </p:sp>
      <p:sp>
        <p:nvSpPr>
          <p:cNvPr id="89" name="Rectangle 88">
            <a:extLst>
              <a:ext uri="{FF2B5EF4-FFF2-40B4-BE49-F238E27FC236}">
                <a16:creationId xmlns:a16="http://schemas.microsoft.com/office/drawing/2014/main" id="{86B731C0-6579-509C-9EC1-C07636998928}"/>
              </a:ext>
            </a:extLst>
          </p:cNvPr>
          <p:cNvSpPr/>
          <p:nvPr/>
        </p:nvSpPr>
        <p:spPr>
          <a:xfrm>
            <a:off x="991199" y="3722841"/>
            <a:ext cx="1001426" cy="971167"/>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F</a:t>
            </a:r>
          </a:p>
        </p:txBody>
      </p:sp>
      <p:cxnSp>
        <p:nvCxnSpPr>
          <p:cNvPr id="91" name="Straight Arrow Connector 90">
            <a:extLst>
              <a:ext uri="{FF2B5EF4-FFF2-40B4-BE49-F238E27FC236}">
                <a16:creationId xmlns:a16="http://schemas.microsoft.com/office/drawing/2014/main" id="{F6FB0C8B-60DF-C94C-4C9D-215A3056AAFD}"/>
              </a:ext>
            </a:extLst>
          </p:cNvPr>
          <p:cNvCxnSpPr/>
          <p:nvPr/>
        </p:nvCxnSpPr>
        <p:spPr>
          <a:xfrm>
            <a:off x="527651" y="4251407"/>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92" name="Rectangle 91">
            <a:extLst>
              <a:ext uri="{FF2B5EF4-FFF2-40B4-BE49-F238E27FC236}">
                <a16:creationId xmlns:a16="http://schemas.microsoft.com/office/drawing/2014/main" id="{D58C29E9-8CAA-02C7-53FE-BA9E04890CEC}"/>
              </a:ext>
            </a:extLst>
          </p:cNvPr>
          <p:cNvSpPr/>
          <p:nvPr/>
        </p:nvSpPr>
        <p:spPr>
          <a:xfrm>
            <a:off x="126398" y="3648256"/>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F</a:t>
            </a:r>
            <a:endParaRPr lang="en-US" sz="2600" baseline="-25000" dirty="0">
              <a:solidFill>
                <a:schemeClr val="tx1"/>
              </a:solidFill>
              <a:cs typeface="Cambria Math"/>
            </a:endParaRPr>
          </a:p>
        </p:txBody>
      </p:sp>
      <p:cxnSp>
        <p:nvCxnSpPr>
          <p:cNvPr id="93" name="Straight Arrow Connector 92">
            <a:extLst>
              <a:ext uri="{FF2B5EF4-FFF2-40B4-BE49-F238E27FC236}">
                <a16:creationId xmlns:a16="http://schemas.microsoft.com/office/drawing/2014/main" id="{5E05B4A6-C232-1E03-76D3-6B516494E589}"/>
              </a:ext>
            </a:extLst>
          </p:cNvPr>
          <p:cNvCxnSpPr>
            <a:cxnSpLocks/>
          </p:cNvCxnSpPr>
          <p:nvPr/>
        </p:nvCxnSpPr>
        <p:spPr>
          <a:xfrm>
            <a:off x="3493421" y="4736990"/>
            <a:ext cx="0" cy="363923"/>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95" name="Straight Arrow Connector 94">
            <a:extLst>
              <a:ext uri="{FF2B5EF4-FFF2-40B4-BE49-F238E27FC236}">
                <a16:creationId xmlns:a16="http://schemas.microsoft.com/office/drawing/2014/main" id="{C2F86C89-C8F1-8FCD-0A1F-0CEFA34126EB}"/>
              </a:ext>
            </a:extLst>
          </p:cNvPr>
          <p:cNvCxnSpPr>
            <a:cxnSpLocks/>
          </p:cNvCxnSpPr>
          <p:nvPr/>
        </p:nvCxnSpPr>
        <p:spPr>
          <a:xfrm>
            <a:off x="1773611" y="4722010"/>
            <a:ext cx="0" cy="359354"/>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96" name="Rectangle 95">
            <a:extLst>
              <a:ext uri="{FF2B5EF4-FFF2-40B4-BE49-F238E27FC236}">
                <a16:creationId xmlns:a16="http://schemas.microsoft.com/office/drawing/2014/main" id="{3D1D615C-4600-ABE5-5514-95265CD15210}"/>
              </a:ext>
            </a:extLst>
          </p:cNvPr>
          <p:cNvSpPr/>
          <p:nvPr/>
        </p:nvSpPr>
        <p:spPr>
          <a:xfrm>
            <a:off x="1420414" y="4458640"/>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F</a:t>
            </a:r>
            <a:endParaRPr lang="en-US" sz="2400" baseline="-25000" dirty="0">
              <a:solidFill>
                <a:schemeClr val="tx1"/>
              </a:solidFill>
              <a:cs typeface="Cambria Math"/>
            </a:endParaRPr>
          </a:p>
        </p:txBody>
      </p:sp>
      <p:sp>
        <p:nvSpPr>
          <p:cNvPr id="97" name="Rectangle 96">
            <a:extLst>
              <a:ext uri="{FF2B5EF4-FFF2-40B4-BE49-F238E27FC236}">
                <a16:creationId xmlns:a16="http://schemas.microsoft.com/office/drawing/2014/main" id="{2D3CA357-3804-B036-010C-18FD100BA5A1}"/>
              </a:ext>
            </a:extLst>
          </p:cNvPr>
          <p:cNvSpPr/>
          <p:nvPr/>
        </p:nvSpPr>
        <p:spPr>
          <a:xfrm>
            <a:off x="1821262" y="3653876"/>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F</a:t>
            </a:r>
          </a:p>
        </p:txBody>
      </p:sp>
      <p:sp>
        <p:nvSpPr>
          <p:cNvPr id="103" name="Rectangle 102">
            <a:extLst>
              <a:ext uri="{FF2B5EF4-FFF2-40B4-BE49-F238E27FC236}">
                <a16:creationId xmlns:a16="http://schemas.microsoft.com/office/drawing/2014/main" id="{98030EA2-E236-34D8-E3CA-3D1229926604}"/>
              </a:ext>
            </a:extLst>
          </p:cNvPr>
          <p:cNvSpPr/>
          <p:nvPr/>
        </p:nvSpPr>
        <p:spPr>
          <a:xfrm>
            <a:off x="4300956" y="2163276"/>
            <a:ext cx="1001426" cy="971168"/>
          </a:xfrm>
          <a:prstGeom prst="rect">
            <a:avLst/>
          </a:prstGeom>
          <a:solidFill>
            <a:schemeClr val="accent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r>
              <a:rPr lang="en-US" sz="3600" baseline="-25000" dirty="0">
                <a:solidFill>
                  <a:schemeClr val="tx1"/>
                </a:solidFill>
                <a:cs typeface="Cambria Math"/>
              </a:rPr>
              <a:t>R</a:t>
            </a:r>
            <a:endParaRPr lang="en-US" sz="3600" dirty="0">
              <a:solidFill>
                <a:schemeClr val="tx1"/>
              </a:solidFill>
              <a:cs typeface="Cambria Math"/>
            </a:endParaRPr>
          </a:p>
        </p:txBody>
      </p:sp>
      <p:cxnSp>
        <p:nvCxnSpPr>
          <p:cNvPr id="105" name="Straight Arrow Connector 104">
            <a:extLst>
              <a:ext uri="{FF2B5EF4-FFF2-40B4-BE49-F238E27FC236}">
                <a16:creationId xmlns:a16="http://schemas.microsoft.com/office/drawing/2014/main" id="{40278120-A4E5-3C3F-F3BB-92E7B8AA6B1D}"/>
              </a:ext>
            </a:extLst>
          </p:cNvPr>
          <p:cNvCxnSpPr/>
          <p:nvPr/>
        </p:nvCxnSpPr>
        <p:spPr>
          <a:xfrm>
            <a:off x="3750870" y="2641073"/>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06" name="Rectangle 105">
                <a:extLst>
                  <a:ext uri="{FF2B5EF4-FFF2-40B4-BE49-F238E27FC236}">
                    <a16:creationId xmlns:a16="http://schemas.microsoft.com/office/drawing/2014/main" id="{1FAA3E01-01BD-C8EC-AE39-29608F1CF971}"/>
                  </a:ext>
                </a:extLst>
              </p:cNvPr>
              <p:cNvSpPr/>
              <p:nvPr/>
            </p:nvSpPr>
            <p:spPr>
              <a:xfrm>
                <a:off x="3493421" y="2023939"/>
                <a:ext cx="1102299"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i="1" smtClean="0">
                          <a:solidFill>
                            <a:schemeClr val="tx1"/>
                          </a:solidFill>
                          <a:latin typeface="Cambria Math" panose="02040503050406030204" pitchFamily="18" charset="0"/>
                          <a:ea typeface="Cambria Math" panose="02040503050406030204" pitchFamily="18" charset="0"/>
                          <a:cs typeface="Cambria Math"/>
                        </a:rPr>
                        <m:t>𝜎</m:t>
                      </m:r>
                      <m:r>
                        <a:rPr lang="en-US" sz="2600" b="0" i="1" baseline="-25000" smtClean="0">
                          <a:solidFill>
                            <a:schemeClr val="tx1"/>
                          </a:solidFill>
                          <a:latin typeface="Cambria Math" panose="02040503050406030204" pitchFamily="18" charset="0"/>
                          <a:ea typeface="Cambria Math" panose="02040503050406030204" pitchFamily="18" charset="0"/>
                          <a:cs typeface="Cambria Math"/>
                        </a:rPr>
                        <m:t>𝑅</m:t>
                      </m:r>
                    </m:oMath>
                  </m:oMathPara>
                </a14:m>
                <a:endParaRPr lang="en-US" sz="2600" baseline="-25000" dirty="0">
                  <a:solidFill>
                    <a:schemeClr val="tx1"/>
                  </a:solidFill>
                  <a:cs typeface="Cambria Math"/>
                </a:endParaRPr>
              </a:p>
            </p:txBody>
          </p:sp>
        </mc:Choice>
        <mc:Fallback xmlns="">
          <p:sp>
            <p:nvSpPr>
              <p:cNvPr id="106" name="Rectangle 105">
                <a:extLst>
                  <a:ext uri="{FF2B5EF4-FFF2-40B4-BE49-F238E27FC236}">
                    <a16:creationId xmlns:a16="http://schemas.microsoft.com/office/drawing/2014/main" id="{1FAA3E01-01BD-C8EC-AE39-29608F1CF971}"/>
                  </a:ext>
                </a:extLst>
              </p:cNvPr>
              <p:cNvSpPr>
                <a:spLocks noRot="1" noChangeAspect="1" noMove="1" noResize="1" noEditPoints="1" noAdjustHandles="1" noChangeArrowheads="1" noChangeShapeType="1" noTextEdit="1"/>
              </p:cNvSpPr>
              <p:nvPr/>
            </p:nvSpPr>
            <p:spPr>
              <a:xfrm>
                <a:off x="3493421" y="2023939"/>
                <a:ext cx="1102299" cy="722022"/>
              </a:xfrm>
              <a:prstGeom prst="rect">
                <a:avLst/>
              </a:prstGeom>
              <a:blipFill>
                <a:blip r:embed="rId7"/>
                <a:stretch>
                  <a:fillRect/>
                </a:stretch>
              </a:blipFill>
              <a:ln>
                <a:noFill/>
              </a:ln>
            </p:spPr>
            <p:txBody>
              <a:bodyPr/>
              <a:lstStyle/>
              <a:p>
                <a:r>
                  <a:rPr lang="en-US">
                    <a:noFill/>
                  </a:rPr>
                  <a:t> </a:t>
                </a:r>
              </a:p>
            </p:txBody>
          </p:sp>
        </mc:Fallback>
      </mc:AlternateContent>
      <p:cxnSp>
        <p:nvCxnSpPr>
          <p:cNvPr id="107" name="Straight Arrow Connector 106">
            <a:extLst>
              <a:ext uri="{FF2B5EF4-FFF2-40B4-BE49-F238E27FC236}">
                <a16:creationId xmlns:a16="http://schemas.microsoft.com/office/drawing/2014/main" id="{AD30C23C-ABF0-1DAD-D5E9-7DB714D45A36}"/>
              </a:ext>
            </a:extLst>
          </p:cNvPr>
          <p:cNvCxnSpPr>
            <a:cxnSpLocks/>
          </p:cNvCxnSpPr>
          <p:nvPr/>
        </p:nvCxnSpPr>
        <p:spPr>
          <a:xfrm>
            <a:off x="5340482" y="2657390"/>
            <a:ext cx="41563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08" name="Rectangle 107">
            <a:extLst>
              <a:ext uri="{FF2B5EF4-FFF2-40B4-BE49-F238E27FC236}">
                <a16:creationId xmlns:a16="http://schemas.microsoft.com/office/drawing/2014/main" id="{65F567BC-B013-3374-AFB4-33156528E48D}"/>
              </a:ext>
            </a:extLst>
          </p:cNvPr>
          <p:cNvSpPr/>
          <p:nvPr/>
        </p:nvSpPr>
        <p:spPr>
          <a:xfrm>
            <a:off x="4999037" y="1960923"/>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R</a:t>
            </a:r>
            <a:endParaRPr lang="en-US" sz="2400" baseline="-25000" dirty="0">
              <a:solidFill>
                <a:schemeClr val="tx1"/>
              </a:solidFill>
              <a:cs typeface="Cambria Math"/>
            </a:endParaRPr>
          </a:p>
        </p:txBody>
      </p:sp>
      <p:sp>
        <p:nvSpPr>
          <p:cNvPr id="112" name="Rectangle 111">
            <a:extLst>
              <a:ext uri="{FF2B5EF4-FFF2-40B4-BE49-F238E27FC236}">
                <a16:creationId xmlns:a16="http://schemas.microsoft.com/office/drawing/2014/main" id="{6E5FEDAC-C67E-2E33-B61F-223E5C44577C}"/>
              </a:ext>
            </a:extLst>
          </p:cNvPr>
          <p:cNvSpPr/>
          <p:nvPr/>
        </p:nvSpPr>
        <p:spPr>
          <a:xfrm>
            <a:off x="3110991" y="4494365"/>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F</a:t>
            </a:r>
            <a:endParaRPr lang="en-US" sz="2400" baseline="-25000" dirty="0">
              <a:solidFill>
                <a:schemeClr val="tx1"/>
              </a:solidFill>
              <a:cs typeface="Cambria Math"/>
            </a:endParaRPr>
          </a:p>
        </p:txBody>
      </p:sp>
      <p:pic>
        <p:nvPicPr>
          <p:cNvPr id="154" name="Graphic 153" descr="Rat with solid fill">
            <a:extLst>
              <a:ext uri="{FF2B5EF4-FFF2-40B4-BE49-F238E27FC236}">
                <a16:creationId xmlns:a16="http://schemas.microsoft.com/office/drawing/2014/main" id="{80B9ED09-860F-9FD2-9CD8-AF4D8A8DCAD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20491" y="2179444"/>
            <a:ext cx="1298367" cy="1298367"/>
          </a:xfrm>
          <a:prstGeom prst="rect">
            <a:avLst/>
          </a:prstGeom>
        </p:spPr>
      </p:pic>
      <p:pic>
        <p:nvPicPr>
          <p:cNvPr id="155" name="Picture 2">
            <a:extLst>
              <a:ext uri="{FF2B5EF4-FFF2-40B4-BE49-F238E27FC236}">
                <a16:creationId xmlns:a16="http://schemas.microsoft.com/office/drawing/2014/main" id="{2F44F615-84DA-2878-A744-D823BEEA411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26517" y="4083664"/>
            <a:ext cx="1086314" cy="610344"/>
          </a:xfrm>
          <a:prstGeom prst="rect">
            <a:avLst/>
          </a:prstGeom>
          <a:noFill/>
          <a:extLst>
            <a:ext uri="{909E8E84-426E-40DD-AFC4-6F175D3DCCD1}">
              <a14:hiddenFill xmlns:a14="http://schemas.microsoft.com/office/drawing/2010/main">
                <a:solidFill>
                  <a:srgbClr val="FFFFFF"/>
                </a:solidFill>
              </a14:hiddenFill>
            </a:ext>
          </a:extLst>
        </p:spPr>
      </p:pic>
      <p:sp>
        <p:nvSpPr>
          <p:cNvPr id="2" name="Right Brace 1">
            <a:extLst>
              <a:ext uri="{FF2B5EF4-FFF2-40B4-BE49-F238E27FC236}">
                <a16:creationId xmlns:a16="http://schemas.microsoft.com/office/drawing/2014/main" id="{1F70079B-BC0A-38CC-3B69-8954F081BF4B}"/>
              </a:ext>
            </a:extLst>
          </p:cNvPr>
          <p:cNvSpPr/>
          <p:nvPr/>
        </p:nvSpPr>
        <p:spPr>
          <a:xfrm>
            <a:off x="8171547" y="2179444"/>
            <a:ext cx="323850" cy="238148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itle 1">
            <a:extLst>
              <a:ext uri="{FF2B5EF4-FFF2-40B4-BE49-F238E27FC236}">
                <a16:creationId xmlns:a16="http://schemas.microsoft.com/office/drawing/2014/main" id="{BBE60BBF-93AA-8082-264A-3BB270872200}"/>
              </a:ext>
            </a:extLst>
          </p:cNvPr>
          <p:cNvSpPr txBox="1">
            <a:spLocks/>
          </p:cNvSpPr>
          <p:nvPr/>
        </p:nvSpPr>
        <p:spPr>
          <a:xfrm>
            <a:off x="8705899" y="2538733"/>
            <a:ext cx="2646228" cy="15813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500" dirty="0">
                <a:latin typeface="+mn-lt"/>
              </a:rPr>
              <a:t>Rat reservoir dynamics</a:t>
            </a:r>
          </a:p>
        </p:txBody>
      </p:sp>
      <p:cxnSp>
        <p:nvCxnSpPr>
          <p:cNvPr id="6" name="Straight Arrow Connector 5">
            <a:extLst>
              <a:ext uri="{FF2B5EF4-FFF2-40B4-BE49-F238E27FC236}">
                <a16:creationId xmlns:a16="http://schemas.microsoft.com/office/drawing/2014/main" id="{DBA58033-815F-55F6-5AC2-41B582F2014A}"/>
              </a:ext>
            </a:extLst>
          </p:cNvPr>
          <p:cNvCxnSpPr>
            <a:cxnSpLocks/>
          </p:cNvCxnSpPr>
          <p:nvPr/>
        </p:nvCxnSpPr>
        <p:spPr>
          <a:xfrm flipH="1" flipV="1">
            <a:off x="3782138" y="3522091"/>
            <a:ext cx="718240" cy="5837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A69523DB-A74A-1785-B116-A09AE22F3F9F}"/>
              </a:ext>
            </a:extLst>
          </p:cNvPr>
          <p:cNvSpPr txBox="1">
            <a:spLocks/>
          </p:cNvSpPr>
          <p:nvPr/>
        </p:nvSpPr>
        <p:spPr>
          <a:xfrm>
            <a:off x="4249196" y="4128255"/>
            <a:ext cx="2017448" cy="15813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mn-lt"/>
              </a:rPr>
              <a:t>Rats get infected from contact with infectious fleas. Fleas get infected from contact with infectious rats.</a:t>
            </a:r>
          </a:p>
        </p:txBody>
      </p:sp>
    </p:spTree>
    <p:extLst>
      <p:ext uri="{BB962C8B-B14F-4D97-AF65-F5344CB8AC3E}">
        <p14:creationId xmlns:p14="http://schemas.microsoft.com/office/powerpoint/2010/main" val="32069693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5FE474D-940D-C0FA-1AAE-999E9B3DAFF5}"/>
              </a:ext>
            </a:extLst>
          </p:cNvPr>
          <p:cNvSpPr txBox="1">
            <a:spLocks/>
          </p:cNvSpPr>
          <p:nvPr/>
        </p:nvSpPr>
        <p:spPr>
          <a:xfrm>
            <a:off x="901820" y="75123"/>
            <a:ext cx="10388360" cy="15813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900" dirty="0">
                <a:latin typeface="+mn-lt"/>
              </a:rPr>
              <a:t>Modeling zoonotic pathogens typically necessitates modeling epidemic dynamics in multiple host populations.</a:t>
            </a:r>
          </a:p>
          <a:p>
            <a:pPr algn="ctr"/>
            <a:endParaRPr lang="en-US" sz="1000" dirty="0">
              <a:latin typeface="+mn-lt"/>
            </a:endParaRPr>
          </a:p>
          <a:p>
            <a:pPr algn="ctr"/>
            <a:r>
              <a:rPr lang="en-US" sz="2900" dirty="0">
                <a:latin typeface="+mn-lt"/>
              </a:rPr>
              <a:t>Plague has added complexity as a vector-borne pathogen!</a:t>
            </a:r>
          </a:p>
        </p:txBody>
      </p:sp>
      <p:grpSp>
        <p:nvGrpSpPr>
          <p:cNvPr id="66" name="Group 65">
            <a:extLst>
              <a:ext uri="{FF2B5EF4-FFF2-40B4-BE49-F238E27FC236}">
                <a16:creationId xmlns:a16="http://schemas.microsoft.com/office/drawing/2014/main" id="{1BC2483D-C525-A411-DB22-1341A78CF79C}"/>
              </a:ext>
            </a:extLst>
          </p:cNvPr>
          <p:cNvGrpSpPr/>
          <p:nvPr/>
        </p:nvGrpSpPr>
        <p:grpSpPr>
          <a:xfrm>
            <a:off x="162554" y="1514649"/>
            <a:ext cx="3632211" cy="2791950"/>
            <a:chOff x="5360232" y="2709550"/>
            <a:chExt cx="3632211" cy="2791950"/>
          </a:xfrm>
        </p:grpSpPr>
        <p:grpSp>
          <p:nvGrpSpPr>
            <p:cNvPr id="67" name="Group 66">
              <a:extLst>
                <a:ext uri="{FF2B5EF4-FFF2-40B4-BE49-F238E27FC236}">
                  <a16:creationId xmlns:a16="http://schemas.microsoft.com/office/drawing/2014/main" id="{D6536482-2489-91C8-2E22-9F61684BD85E}"/>
                </a:ext>
              </a:extLst>
            </p:cNvPr>
            <p:cNvGrpSpPr/>
            <p:nvPr/>
          </p:nvGrpSpPr>
          <p:grpSpPr>
            <a:xfrm>
              <a:off x="5360232" y="2709550"/>
              <a:ext cx="3632211" cy="1653879"/>
              <a:chOff x="2758440" y="1589368"/>
              <a:chExt cx="4269670" cy="2084756"/>
            </a:xfrm>
          </p:grpSpPr>
          <p:grpSp>
            <p:nvGrpSpPr>
              <p:cNvPr id="71" name="Group 70">
                <a:extLst>
                  <a:ext uri="{FF2B5EF4-FFF2-40B4-BE49-F238E27FC236}">
                    <a16:creationId xmlns:a16="http://schemas.microsoft.com/office/drawing/2014/main" id="{C7F10DC4-DE47-0E09-5BC0-3D958B3D161E}"/>
                  </a:ext>
                </a:extLst>
              </p:cNvPr>
              <p:cNvGrpSpPr/>
              <p:nvPr/>
            </p:nvGrpSpPr>
            <p:grpSpPr>
              <a:xfrm>
                <a:off x="2758440" y="1589368"/>
                <a:ext cx="4269670" cy="2062177"/>
                <a:chOff x="2634893" y="911486"/>
                <a:chExt cx="4269670" cy="2062177"/>
              </a:xfrm>
            </p:grpSpPr>
            <p:grpSp>
              <p:nvGrpSpPr>
                <p:cNvPr id="80" name="Group 79">
                  <a:extLst>
                    <a:ext uri="{FF2B5EF4-FFF2-40B4-BE49-F238E27FC236}">
                      <a16:creationId xmlns:a16="http://schemas.microsoft.com/office/drawing/2014/main" id="{D093470C-2C84-3BC7-08B4-84F691E1C196}"/>
                    </a:ext>
                  </a:extLst>
                </p:cNvPr>
                <p:cNvGrpSpPr/>
                <p:nvPr/>
              </p:nvGrpSpPr>
              <p:grpSpPr>
                <a:xfrm>
                  <a:off x="4533319" y="1038161"/>
                  <a:ext cx="1681647" cy="1935502"/>
                  <a:chOff x="3447749" y="2225988"/>
                  <a:chExt cx="1204418" cy="1285562"/>
                </a:xfrm>
              </p:grpSpPr>
              <mc:AlternateContent xmlns:mc="http://schemas.openxmlformats.org/markup-compatibility/2006" xmlns:a14="http://schemas.microsoft.com/office/drawing/2010/main">
                <mc:Choice Requires="a14">
                  <p:graphicFrame>
                    <p:nvGraphicFramePr>
                      <p:cNvPr id="82" name="Object 81">
                        <a:extLst>
                          <a:ext uri="{FF2B5EF4-FFF2-40B4-BE49-F238E27FC236}">
                            <a16:creationId xmlns:a16="http://schemas.microsoft.com/office/drawing/2014/main" id="{EBC988CC-4DF8-61A0-26EC-4E56BDB5B46D}"/>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3" imgW="114300" imgH="165100" progId="Equation.3">
                              <p:embed/>
                            </p:oleObj>
                          </mc:Choice>
                          <mc:Fallback>
                            <p:oleObj name="Equation" r:id="rId3" imgW="114300" imgH="165100" progId="Equation.3">
                              <p:embed/>
                              <p:pic>
                                <p:nvPicPr>
                                  <p:cNvPr id="82" name="Object 81">
                                    <a:extLst>
                                      <a:ext uri="{FF2B5EF4-FFF2-40B4-BE49-F238E27FC236}">
                                        <a16:creationId xmlns:a16="http://schemas.microsoft.com/office/drawing/2014/main" id="{EBC988CC-4DF8-61A0-26EC-4E56BDB5B46D}"/>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mc:Choice>
                <mc:Fallback xmlns="">
                  <p:graphicFrame>
                    <p:nvGraphicFramePr>
                      <p:cNvPr id="82" name="Object 81">
                        <a:extLst>
                          <a:ext uri="{FF2B5EF4-FFF2-40B4-BE49-F238E27FC236}">
                            <a16:creationId xmlns:a16="http://schemas.microsoft.com/office/drawing/2014/main" id="{EBC988CC-4DF8-61A0-26EC-4E56BDB5B46D}"/>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5" imgW="114300" imgH="165100" progId="Equation.3">
                              <p:embed/>
                            </p:oleObj>
                          </mc:Choice>
                          <mc:Fallback>
                            <p:oleObj name="Equation" r:id="rId5" imgW="114300" imgH="165100" progId="Equation.3">
                              <p:embed/>
                              <p:pic>
                                <p:nvPicPr>
                                  <p:cNvPr id="82" name="Object 81">
                                    <a:extLst>
                                      <a:ext uri="{FF2B5EF4-FFF2-40B4-BE49-F238E27FC236}">
                                        <a16:creationId xmlns:a16="http://schemas.microsoft.com/office/drawing/2014/main" id="{EBC988CC-4DF8-61A0-26EC-4E56BDB5B46D}"/>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mc:Fallback>
              </mc:AlternateContent>
              <p:grpSp>
                <p:nvGrpSpPr>
                  <p:cNvPr id="83" name="Group 82">
                    <a:extLst>
                      <a:ext uri="{FF2B5EF4-FFF2-40B4-BE49-F238E27FC236}">
                        <a16:creationId xmlns:a16="http://schemas.microsoft.com/office/drawing/2014/main" id="{8E0F136E-AFBB-6733-0F6B-1873D981C2FA}"/>
                      </a:ext>
                    </a:extLst>
                  </p:cNvPr>
                  <p:cNvGrpSpPr/>
                  <p:nvPr/>
                </p:nvGrpSpPr>
                <p:grpSpPr>
                  <a:xfrm>
                    <a:off x="3447749" y="2225988"/>
                    <a:ext cx="1204418" cy="844655"/>
                    <a:chOff x="4023460" y="1816037"/>
                    <a:chExt cx="1204418" cy="844655"/>
                  </a:xfrm>
                </p:grpSpPr>
                <mc:AlternateContent xmlns:mc="http://schemas.openxmlformats.org/markup-compatibility/2006" xmlns:a14="http://schemas.microsoft.com/office/drawing/2010/main">
                  <mc:Choice Requires="a14">
                    <p:sp>
                      <p:nvSpPr>
                        <p:cNvPr id="86" name="Rectangle 85">
                          <a:extLst>
                            <a:ext uri="{FF2B5EF4-FFF2-40B4-BE49-F238E27FC236}">
                              <a16:creationId xmlns:a16="http://schemas.microsoft.com/office/drawing/2014/main" id="{D425BB0B-40BE-0D5C-567A-FF2E12A42B74}"/>
                            </a:ext>
                          </a:extLst>
                        </p:cNvPr>
                        <p:cNvSpPr/>
                        <p:nvPr/>
                      </p:nvSpPr>
                      <p:spPr>
                        <a:xfrm>
                          <a:off x="4299842" y="1816037"/>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i="1" smtClean="0">
                                    <a:solidFill>
                                      <a:schemeClr val="tx1"/>
                                    </a:solidFill>
                                    <a:latin typeface="Cambria Math" panose="02040503050406030204" pitchFamily="18" charset="0"/>
                                    <a:ea typeface="Cambria Math" panose="02040503050406030204" pitchFamily="18" charset="0"/>
                                    <a:cs typeface="Cambria Math"/>
                                  </a:rPr>
                                  <m:t>𝛼</m:t>
                                </m:r>
                                <m:r>
                                  <a:rPr lang="en-US" sz="2600" b="0" i="1" baseline="-25000" smtClean="0">
                                    <a:solidFill>
                                      <a:schemeClr val="tx1"/>
                                    </a:solidFill>
                                    <a:latin typeface="Cambria Math" panose="02040503050406030204" pitchFamily="18" charset="0"/>
                                    <a:ea typeface="Cambria Math" panose="02040503050406030204" pitchFamily="18" charset="0"/>
                                    <a:cs typeface="Cambria Math"/>
                                  </a:rPr>
                                  <m:t>𝑅</m:t>
                                </m:r>
                              </m:oMath>
                            </m:oMathPara>
                          </a14:m>
                          <a:endParaRPr lang="en-US" sz="2600" baseline="-25000" dirty="0">
                            <a:solidFill>
                              <a:schemeClr val="tx1"/>
                            </a:solidFill>
                            <a:cs typeface="Cambria Math"/>
                          </a:endParaRPr>
                        </a:p>
                      </p:txBody>
                    </p:sp>
                  </mc:Choice>
                  <mc:Fallback xmlns="">
                    <p:sp>
                      <p:nvSpPr>
                        <p:cNvPr id="86" name="Rectangle 85">
                          <a:extLst>
                            <a:ext uri="{FF2B5EF4-FFF2-40B4-BE49-F238E27FC236}">
                              <a16:creationId xmlns:a16="http://schemas.microsoft.com/office/drawing/2014/main" id="{D425BB0B-40BE-0D5C-567A-FF2E12A42B74}"/>
                            </a:ext>
                          </a:extLst>
                        </p:cNvPr>
                        <p:cNvSpPr>
                          <a:spLocks noRot="1" noChangeAspect="1" noMove="1" noResize="1" noEditPoints="1" noAdjustHandles="1" noChangeArrowheads="1" noChangeShapeType="1" noTextEdit="1"/>
                        </p:cNvSpPr>
                        <p:nvPr/>
                      </p:nvSpPr>
                      <p:spPr>
                        <a:xfrm>
                          <a:off x="4299842" y="1816037"/>
                          <a:ext cx="928036" cy="604507"/>
                        </a:xfrm>
                        <a:prstGeom prst="rect">
                          <a:avLst/>
                        </a:prstGeom>
                        <a:blipFill>
                          <a:blip r:embed="rId7"/>
                          <a:stretch>
                            <a:fillRect/>
                          </a:stretch>
                        </a:blipFill>
                        <a:ln>
                          <a:noFill/>
                        </a:ln>
                      </p:spPr>
                      <p:txBody>
                        <a:bodyPr/>
                        <a:lstStyle/>
                        <a:p>
                          <a:r>
                            <a:rPr lang="en-US">
                              <a:noFill/>
                            </a:rPr>
                            <a:t> </a:t>
                          </a:r>
                        </a:p>
                      </p:txBody>
                    </p:sp>
                  </mc:Fallback>
                </mc:AlternateContent>
                <p:sp>
                  <p:nvSpPr>
                    <p:cNvPr id="87" name="Rectangle 86">
                      <a:extLst>
                        <a:ext uri="{FF2B5EF4-FFF2-40B4-BE49-F238E27FC236}">
                          <a16:creationId xmlns:a16="http://schemas.microsoft.com/office/drawing/2014/main" id="{FE14CAAE-50C4-1F5F-FC41-9BD9D861AB22}"/>
                        </a:ext>
                      </a:extLst>
                    </p:cNvPr>
                    <p:cNvSpPr/>
                    <p:nvPr/>
                  </p:nvSpPr>
                  <p:spPr>
                    <a:xfrm>
                      <a:off x="4023460" y="205618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R</a:t>
                      </a:r>
                    </a:p>
                  </p:txBody>
                </p:sp>
              </p:grpSp>
              <p:cxnSp>
                <p:nvCxnSpPr>
                  <p:cNvPr id="84" name="Straight Arrow Connector 83">
                    <a:extLst>
                      <a:ext uri="{FF2B5EF4-FFF2-40B4-BE49-F238E27FC236}">
                        <a16:creationId xmlns:a16="http://schemas.microsoft.com/office/drawing/2014/main" id="{C6DE5452-D0B1-2971-2992-162363D10424}"/>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85" name="Straight Arrow Connector 84">
                    <a:extLst>
                      <a:ext uri="{FF2B5EF4-FFF2-40B4-BE49-F238E27FC236}">
                        <a16:creationId xmlns:a16="http://schemas.microsoft.com/office/drawing/2014/main" id="{A2CE56EA-5827-7268-5414-EBEFB4F62760}"/>
                      </a:ext>
                    </a:extLst>
                  </p:cNvPr>
                  <p:cNvCxnSpPr>
                    <a:cxnSpLocks/>
                  </p:cNvCxnSpPr>
                  <p:nvPr/>
                </p:nvCxnSpPr>
                <p:spPr>
                  <a:xfrm flipV="1">
                    <a:off x="4357477" y="2350338"/>
                    <a:ext cx="0" cy="294832"/>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cxnSp>
              <p:nvCxnSpPr>
                <p:cNvPr id="74" name="Straight Arrow Connector 73">
                  <a:extLst>
                    <a:ext uri="{FF2B5EF4-FFF2-40B4-BE49-F238E27FC236}">
                      <a16:creationId xmlns:a16="http://schemas.microsoft.com/office/drawing/2014/main" id="{9FCC1522-BFF2-AE66-297A-3BFDF139A384}"/>
                    </a:ext>
                  </a:extLst>
                </p:cNvPr>
                <p:cNvCxnSpPr/>
                <p:nvPr/>
              </p:nvCxnSpPr>
              <p:spPr>
                <a:xfrm flipV="1">
                  <a:off x="3740172" y="1340207"/>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75" name="Straight Arrow Connector 74">
                  <a:extLst>
                    <a:ext uri="{FF2B5EF4-FFF2-40B4-BE49-F238E27FC236}">
                      <a16:creationId xmlns:a16="http://schemas.microsoft.com/office/drawing/2014/main" id="{4FA05976-BDE5-EC8F-0CBA-629C193A8F1C}"/>
                    </a:ext>
                  </a:extLst>
                </p:cNvPr>
                <p:cNvCxnSpPr/>
                <p:nvPr/>
              </p:nvCxnSpPr>
              <p:spPr>
                <a:xfrm flipV="1">
                  <a:off x="6500880" y="1326666"/>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76" name="Straight Arrow Connector 75">
                  <a:extLst>
                    <a:ext uri="{FF2B5EF4-FFF2-40B4-BE49-F238E27FC236}">
                      <a16:creationId xmlns:a16="http://schemas.microsoft.com/office/drawing/2014/main" id="{EA5EBE70-9FBA-59DE-8E87-386D5F92DECE}"/>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77" name="Rectangle 76">
                  <a:extLst>
                    <a:ext uri="{FF2B5EF4-FFF2-40B4-BE49-F238E27FC236}">
                      <a16:creationId xmlns:a16="http://schemas.microsoft.com/office/drawing/2014/main" id="{AC33F7A8-D78F-3572-1F0F-93FCCEEE037A}"/>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R</a:t>
                  </a:r>
                  <a:endParaRPr lang="en-US" sz="2600" baseline="-25000" dirty="0">
                    <a:solidFill>
                      <a:schemeClr val="tx1"/>
                    </a:solidFill>
                    <a:cs typeface="Cambria Math"/>
                  </a:endParaRPr>
                </a:p>
              </p:txBody>
            </p:sp>
            <p:sp>
              <p:nvSpPr>
                <p:cNvPr id="78" name="Rectangle 77">
                  <a:extLst>
                    <a:ext uri="{FF2B5EF4-FFF2-40B4-BE49-F238E27FC236}">
                      <a16:creationId xmlns:a16="http://schemas.microsoft.com/office/drawing/2014/main" id="{A95FE585-3319-B486-B463-AB4A09FF9DFB}"/>
                    </a:ext>
                  </a:extLst>
                </p:cNvPr>
                <p:cNvSpPr/>
                <p:nvPr/>
              </p:nvSpPr>
              <p:spPr>
                <a:xfrm>
                  <a:off x="3066134" y="1177352"/>
                  <a:ext cx="782487" cy="47635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R</a:t>
                  </a:r>
                  <a:endParaRPr lang="en-US" sz="2400" baseline="-25000" dirty="0">
                    <a:solidFill>
                      <a:schemeClr val="tx1"/>
                    </a:solidFill>
                    <a:cs typeface="Cambria Math"/>
                  </a:endParaRPr>
                </a:p>
              </p:txBody>
            </p:sp>
            <p:sp>
              <p:nvSpPr>
                <p:cNvPr id="79" name="Rectangle 78">
                  <a:extLst>
                    <a:ext uri="{FF2B5EF4-FFF2-40B4-BE49-F238E27FC236}">
                      <a16:creationId xmlns:a16="http://schemas.microsoft.com/office/drawing/2014/main" id="{A12EBF18-0AED-4FA6-32F4-681284508380}"/>
                    </a:ext>
                  </a:extLst>
                </p:cNvPr>
                <p:cNvSpPr/>
                <p:nvPr/>
              </p:nvSpPr>
              <p:spPr>
                <a:xfrm>
                  <a:off x="5459150" y="911486"/>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R</a:t>
                  </a:r>
                  <a:endParaRPr lang="en-US" sz="2400" baseline="-25000" dirty="0">
                    <a:solidFill>
                      <a:schemeClr val="tx1"/>
                    </a:solidFill>
                    <a:cs typeface="Cambria Math"/>
                  </a:endParaRPr>
                </a:p>
              </p:txBody>
            </p:sp>
          </p:grpSp>
          <p:sp>
            <p:nvSpPr>
              <p:cNvPr id="72" name="Rectangle 71">
                <a:extLst>
                  <a:ext uri="{FF2B5EF4-FFF2-40B4-BE49-F238E27FC236}">
                    <a16:creationId xmlns:a16="http://schemas.microsoft.com/office/drawing/2014/main" id="{E2F3B498-3DEF-D3A6-C0DB-FEEC72BCC348}"/>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R</a:t>
                </a:r>
              </a:p>
            </p:txBody>
          </p:sp>
        </p:grpSp>
        <p:cxnSp>
          <p:nvCxnSpPr>
            <p:cNvPr id="68" name="Straight Arrow Connector 67">
              <a:extLst>
                <a:ext uri="{FF2B5EF4-FFF2-40B4-BE49-F238E27FC236}">
                  <a16:creationId xmlns:a16="http://schemas.microsoft.com/office/drawing/2014/main" id="{51A62457-8536-E83F-4D3C-DC91C9BDDD27}"/>
                </a:ext>
              </a:extLst>
            </p:cNvPr>
            <p:cNvCxnSpPr/>
            <p:nvPr/>
          </p:nvCxnSpPr>
          <p:spPr>
            <a:xfrm>
              <a:off x="7415526" y="5501500"/>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69" name="Curved Connector 68">
              <a:extLst>
                <a:ext uri="{FF2B5EF4-FFF2-40B4-BE49-F238E27FC236}">
                  <a16:creationId xmlns:a16="http://schemas.microsoft.com/office/drawing/2014/main" id="{F19E4C23-88D2-EEA0-2C5F-861D38FEA854}"/>
                </a:ext>
              </a:extLst>
            </p:cNvPr>
            <p:cNvCxnSpPr>
              <a:cxnSpLocks/>
            </p:cNvCxnSpPr>
            <p:nvPr/>
          </p:nvCxnSpPr>
          <p:spPr>
            <a:xfrm rot="5400000">
              <a:off x="7625425" y="4304846"/>
              <a:ext cx="698522" cy="779856"/>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0" name="Curved Connector 69">
              <a:extLst>
                <a:ext uri="{FF2B5EF4-FFF2-40B4-BE49-F238E27FC236}">
                  <a16:creationId xmlns:a16="http://schemas.microsoft.com/office/drawing/2014/main" id="{494E8035-13D9-7C01-FD69-6427793DDD48}"/>
                </a:ext>
              </a:extLst>
            </p:cNvPr>
            <p:cNvCxnSpPr>
              <a:cxnSpLocks/>
              <a:stCxn id="88" idx="0"/>
              <a:endCxn id="87" idx="2"/>
            </p:cNvCxnSpPr>
            <p:nvPr/>
          </p:nvCxnSpPr>
          <p:spPr>
            <a:xfrm rot="16200000" flipV="1">
              <a:off x="7399080" y="3946187"/>
              <a:ext cx="1126848" cy="872266"/>
            </a:xfrm>
            <a:prstGeom prst="curvedConnector3">
              <a:avLst>
                <a:gd name="adj1" fmla="val 33094"/>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88" name="Rectangle 87">
            <a:extLst>
              <a:ext uri="{FF2B5EF4-FFF2-40B4-BE49-F238E27FC236}">
                <a16:creationId xmlns:a16="http://schemas.microsoft.com/office/drawing/2014/main" id="{8E5522CA-5777-44F5-E800-C99D1AC4E855}"/>
              </a:ext>
            </a:extLst>
          </p:cNvPr>
          <p:cNvSpPr/>
          <p:nvPr/>
        </p:nvSpPr>
        <p:spPr>
          <a:xfrm>
            <a:off x="2700246" y="3750843"/>
            <a:ext cx="1001426" cy="971167"/>
          </a:xfrm>
          <a:prstGeom prst="rect">
            <a:avLst/>
          </a:prstGeom>
          <a:solidFill>
            <a:srgbClr val="FF93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FR</a:t>
            </a:r>
          </a:p>
        </p:txBody>
      </p:sp>
      <p:sp>
        <p:nvSpPr>
          <p:cNvPr id="89" name="Rectangle 88">
            <a:extLst>
              <a:ext uri="{FF2B5EF4-FFF2-40B4-BE49-F238E27FC236}">
                <a16:creationId xmlns:a16="http://schemas.microsoft.com/office/drawing/2014/main" id="{86B731C0-6579-509C-9EC1-C07636998928}"/>
              </a:ext>
            </a:extLst>
          </p:cNvPr>
          <p:cNvSpPr/>
          <p:nvPr/>
        </p:nvSpPr>
        <p:spPr>
          <a:xfrm>
            <a:off x="991199" y="3722841"/>
            <a:ext cx="1001426" cy="971167"/>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F</a:t>
            </a:r>
          </a:p>
        </p:txBody>
      </p:sp>
      <p:cxnSp>
        <p:nvCxnSpPr>
          <p:cNvPr id="91" name="Straight Arrow Connector 90">
            <a:extLst>
              <a:ext uri="{FF2B5EF4-FFF2-40B4-BE49-F238E27FC236}">
                <a16:creationId xmlns:a16="http://schemas.microsoft.com/office/drawing/2014/main" id="{F6FB0C8B-60DF-C94C-4C9D-215A3056AAFD}"/>
              </a:ext>
            </a:extLst>
          </p:cNvPr>
          <p:cNvCxnSpPr/>
          <p:nvPr/>
        </p:nvCxnSpPr>
        <p:spPr>
          <a:xfrm>
            <a:off x="527651" y="4251407"/>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92" name="Rectangle 91">
            <a:extLst>
              <a:ext uri="{FF2B5EF4-FFF2-40B4-BE49-F238E27FC236}">
                <a16:creationId xmlns:a16="http://schemas.microsoft.com/office/drawing/2014/main" id="{D58C29E9-8CAA-02C7-53FE-BA9E04890CEC}"/>
              </a:ext>
            </a:extLst>
          </p:cNvPr>
          <p:cNvSpPr/>
          <p:nvPr/>
        </p:nvSpPr>
        <p:spPr>
          <a:xfrm>
            <a:off x="126398" y="3648256"/>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F</a:t>
            </a:r>
            <a:endParaRPr lang="en-US" sz="2600" baseline="-25000" dirty="0">
              <a:solidFill>
                <a:schemeClr val="tx1"/>
              </a:solidFill>
              <a:cs typeface="Cambria Math"/>
            </a:endParaRPr>
          </a:p>
        </p:txBody>
      </p:sp>
      <p:cxnSp>
        <p:nvCxnSpPr>
          <p:cNvPr id="93" name="Straight Arrow Connector 92">
            <a:extLst>
              <a:ext uri="{FF2B5EF4-FFF2-40B4-BE49-F238E27FC236}">
                <a16:creationId xmlns:a16="http://schemas.microsoft.com/office/drawing/2014/main" id="{5E05B4A6-C232-1E03-76D3-6B516494E589}"/>
              </a:ext>
            </a:extLst>
          </p:cNvPr>
          <p:cNvCxnSpPr>
            <a:cxnSpLocks/>
          </p:cNvCxnSpPr>
          <p:nvPr/>
        </p:nvCxnSpPr>
        <p:spPr>
          <a:xfrm>
            <a:off x="3493421" y="4736990"/>
            <a:ext cx="0" cy="363923"/>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95" name="Straight Arrow Connector 94">
            <a:extLst>
              <a:ext uri="{FF2B5EF4-FFF2-40B4-BE49-F238E27FC236}">
                <a16:creationId xmlns:a16="http://schemas.microsoft.com/office/drawing/2014/main" id="{C2F86C89-C8F1-8FCD-0A1F-0CEFA34126EB}"/>
              </a:ext>
            </a:extLst>
          </p:cNvPr>
          <p:cNvCxnSpPr>
            <a:cxnSpLocks/>
          </p:cNvCxnSpPr>
          <p:nvPr/>
        </p:nvCxnSpPr>
        <p:spPr>
          <a:xfrm>
            <a:off x="1773611" y="4722010"/>
            <a:ext cx="0" cy="359354"/>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96" name="Rectangle 95">
            <a:extLst>
              <a:ext uri="{FF2B5EF4-FFF2-40B4-BE49-F238E27FC236}">
                <a16:creationId xmlns:a16="http://schemas.microsoft.com/office/drawing/2014/main" id="{3D1D615C-4600-ABE5-5514-95265CD15210}"/>
              </a:ext>
            </a:extLst>
          </p:cNvPr>
          <p:cNvSpPr/>
          <p:nvPr/>
        </p:nvSpPr>
        <p:spPr>
          <a:xfrm>
            <a:off x="1420414" y="4458640"/>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F</a:t>
            </a:r>
            <a:endParaRPr lang="en-US" sz="2400" baseline="-25000" dirty="0">
              <a:solidFill>
                <a:schemeClr val="tx1"/>
              </a:solidFill>
              <a:cs typeface="Cambria Math"/>
            </a:endParaRPr>
          </a:p>
        </p:txBody>
      </p:sp>
      <p:sp>
        <p:nvSpPr>
          <p:cNvPr id="97" name="Rectangle 96">
            <a:extLst>
              <a:ext uri="{FF2B5EF4-FFF2-40B4-BE49-F238E27FC236}">
                <a16:creationId xmlns:a16="http://schemas.microsoft.com/office/drawing/2014/main" id="{2D3CA357-3804-B036-010C-18FD100BA5A1}"/>
              </a:ext>
            </a:extLst>
          </p:cNvPr>
          <p:cNvSpPr/>
          <p:nvPr/>
        </p:nvSpPr>
        <p:spPr>
          <a:xfrm>
            <a:off x="1821262" y="3653876"/>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F</a:t>
            </a:r>
          </a:p>
        </p:txBody>
      </p:sp>
      <p:sp>
        <p:nvSpPr>
          <p:cNvPr id="103" name="Rectangle 102">
            <a:extLst>
              <a:ext uri="{FF2B5EF4-FFF2-40B4-BE49-F238E27FC236}">
                <a16:creationId xmlns:a16="http://schemas.microsoft.com/office/drawing/2014/main" id="{98030EA2-E236-34D8-E3CA-3D1229926604}"/>
              </a:ext>
            </a:extLst>
          </p:cNvPr>
          <p:cNvSpPr/>
          <p:nvPr/>
        </p:nvSpPr>
        <p:spPr>
          <a:xfrm>
            <a:off x="4300956" y="2163276"/>
            <a:ext cx="1001426" cy="971168"/>
          </a:xfrm>
          <a:prstGeom prst="rect">
            <a:avLst/>
          </a:prstGeom>
          <a:solidFill>
            <a:schemeClr val="accent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r>
              <a:rPr lang="en-US" sz="3600" baseline="-25000" dirty="0">
                <a:solidFill>
                  <a:schemeClr val="tx1"/>
                </a:solidFill>
                <a:cs typeface="Cambria Math"/>
              </a:rPr>
              <a:t>R</a:t>
            </a:r>
            <a:endParaRPr lang="en-US" sz="3600" dirty="0">
              <a:solidFill>
                <a:schemeClr val="tx1"/>
              </a:solidFill>
              <a:cs typeface="Cambria Math"/>
            </a:endParaRPr>
          </a:p>
        </p:txBody>
      </p:sp>
      <p:cxnSp>
        <p:nvCxnSpPr>
          <p:cNvPr id="105" name="Straight Arrow Connector 104">
            <a:extLst>
              <a:ext uri="{FF2B5EF4-FFF2-40B4-BE49-F238E27FC236}">
                <a16:creationId xmlns:a16="http://schemas.microsoft.com/office/drawing/2014/main" id="{40278120-A4E5-3C3F-F3BB-92E7B8AA6B1D}"/>
              </a:ext>
            </a:extLst>
          </p:cNvPr>
          <p:cNvCxnSpPr/>
          <p:nvPr/>
        </p:nvCxnSpPr>
        <p:spPr>
          <a:xfrm>
            <a:off x="3750870" y="2641073"/>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06" name="Rectangle 105">
                <a:extLst>
                  <a:ext uri="{FF2B5EF4-FFF2-40B4-BE49-F238E27FC236}">
                    <a16:creationId xmlns:a16="http://schemas.microsoft.com/office/drawing/2014/main" id="{1FAA3E01-01BD-C8EC-AE39-29608F1CF971}"/>
                  </a:ext>
                </a:extLst>
              </p:cNvPr>
              <p:cNvSpPr/>
              <p:nvPr/>
            </p:nvSpPr>
            <p:spPr>
              <a:xfrm>
                <a:off x="3493421" y="2023939"/>
                <a:ext cx="1102299"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i="1" smtClean="0">
                          <a:solidFill>
                            <a:schemeClr val="tx1"/>
                          </a:solidFill>
                          <a:latin typeface="Cambria Math" panose="02040503050406030204" pitchFamily="18" charset="0"/>
                          <a:ea typeface="Cambria Math" panose="02040503050406030204" pitchFamily="18" charset="0"/>
                          <a:cs typeface="Cambria Math"/>
                        </a:rPr>
                        <m:t>𝜎</m:t>
                      </m:r>
                      <m:r>
                        <a:rPr lang="en-US" sz="2600" b="0" i="1" baseline="-25000" smtClean="0">
                          <a:solidFill>
                            <a:schemeClr val="tx1"/>
                          </a:solidFill>
                          <a:latin typeface="Cambria Math" panose="02040503050406030204" pitchFamily="18" charset="0"/>
                          <a:ea typeface="Cambria Math" panose="02040503050406030204" pitchFamily="18" charset="0"/>
                          <a:cs typeface="Cambria Math"/>
                        </a:rPr>
                        <m:t>𝑅</m:t>
                      </m:r>
                    </m:oMath>
                  </m:oMathPara>
                </a14:m>
                <a:endParaRPr lang="en-US" sz="2600" baseline="-25000" dirty="0">
                  <a:solidFill>
                    <a:schemeClr val="tx1"/>
                  </a:solidFill>
                  <a:cs typeface="Cambria Math"/>
                </a:endParaRPr>
              </a:p>
            </p:txBody>
          </p:sp>
        </mc:Choice>
        <mc:Fallback xmlns="">
          <p:sp>
            <p:nvSpPr>
              <p:cNvPr id="106" name="Rectangle 105">
                <a:extLst>
                  <a:ext uri="{FF2B5EF4-FFF2-40B4-BE49-F238E27FC236}">
                    <a16:creationId xmlns:a16="http://schemas.microsoft.com/office/drawing/2014/main" id="{1FAA3E01-01BD-C8EC-AE39-29608F1CF971}"/>
                  </a:ext>
                </a:extLst>
              </p:cNvPr>
              <p:cNvSpPr>
                <a:spLocks noRot="1" noChangeAspect="1" noMove="1" noResize="1" noEditPoints="1" noAdjustHandles="1" noChangeArrowheads="1" noChangeShapeType="1" noTextEdit="1"/>
              </p:cNvSpPr>
              <p:nvPr/>
            </p:nvSpPr>
            <p:spPr>
              <a:xfrm>
                <a:off x="3493421" y="2023939"/>
                <a:ext cx="1102299" cy="722022"/>
              </a:xfrm>
              <a:prstGeom prst="rect">
                <a:avLst/>
              </a:prstGeom>
              <a:blipFill>
                <a:blip r:embed="rId8"/>
                <a:stretch>
                  <a:fillRect/>
                </a:stretch>
              </a:blipFill>
              <a:ln>
                <a:noFill/>
              </a:ln>
            </p:spPr>
            <p:txBody>
              <a:bodyPr/>
              <a:lstStyle/>
              <a:p>
                <a:r>
                  <a:rPr lang="en-US">
                    <a:noFill/>
                  </a:rPr>
                  <a:t> </a:t>
                </a:r>
              </a:p>
            </p:txBody>
          </p:sp>
        </mc:Fallback>
      </mc:AlternateContent>
      <p:cxnSp>
        <p:nvCxnSpPr>
          <p:cNvPr id="107" name="Straight Arrow Connector 106">
            <a:extLst>
              <a:ext uri="{FF2B5EF4-FFF2-40B4-BE49-F238E27FC236}">
                <a16:creationId xmlns:a16="http://schemas.microsoft.com/office/drawing/2014/main" id="{AD30C23C-ABF0-1DAD-D5E9-7DB714D45A36}"/>
              </a:ext>
            </a:extLst>
          </p:cNvPr>
          <p:cNvCxnSpPr>
            <a:cxnSpLocks/>
          </p:cNvCxnSpPr>
          <p:nvPr/>
        </p:nvCxnSpPr>
        <p:spPr>
          <a:xfrm>
            <a:off x="5340482" y="2657390"/>
            <a:ext cx="41563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08" name="Rectangle 107">
            <a:extLst>
              <a:ext uri="{FF2B5EF4-FFF2-40B4-BE49-F238E27FC236}">
                <a16:creationId xmlns:a16="http://schemas.microsoft.com/office/drawing/2014/main" id="{65F567BC-B013-3374-AFB4-33156528E48D}"/>
              </a:ext>
            </a:extLst>
          </p:cNvPr>
          <p:cNvSpPr/>
          <p:nvPr/>
        </p:nvSpPr>
        <p:spPr>
          <a:xfrm>
            <a:off x="4999037" y="1960923"/>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R</a:t>
            </a:r>
            <a:endParaRPr lang="en-US" sz="2400" baseline="-25000" dirty="0">
              <a:solidFill>
                <a:schemeClr val="tx1"/>
              </a:solidFill>
              <a:cs typeface="Cambria Math"/>
            </a:endParaRPr>
          </a:p>
        </p:txBody>
      </p:sp>
      <p:sp>
        <p:nvSpPr>
          <p:cNvPr id="112" name="Rectangle 111">
            <a:extLst>
              <a:ext uri="{FF2B5EF4-FFF2-40B4-BE49-F238E27FC236}">
                <a16:creationId xmlns:a16="http://schemas.microsoft.com/office/drawing/2014/main" id="{6E5FEDAC-C67E-2E33-B61F-223E5C44577C}"/>
              </a:ext>
            </a:extLst>
          </p:cNvPr>
          <p:cNvSpPr/>
          <p:nvPr/>
        </p:nvSpPr>
        <p:spPr>
          <a:xfrm>
            <a:off x="3110991" y="4494365"/>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F</a:t>
            </a:r>
            <a:endParaRPr lang="en-US" sz="2400" baseline="-25000" dirty="0">
              <a:solidFill>
                <a:schemeClr val="tx1"/>
              </a:solidFill>
              <a:cs typeface="Cambria Math"/>
            </a:endParaRPr>
          </a:p>
        </p:txBody>
      </p:sp>
      <p:pic>
        <p:nvPicPr>
          <p:cNvPr id="154" name="Graphic 153" descr="Rat with solid fill">
            <a:extLst>
              <a:ext uri="{FF2B5EF4-FFF2-40B4-BE49-F238E27FC236}">
                <a16:creationId xmlns:a16="http://schemas.microsoft.com/office/drawing/2014/main" id="{80B9ED09-860F-9FD2-9CD8-AF4D8A8DCAD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20491" y="2179444"/>
            <a:ext cx="1298367" cy="1298367"/>
          </a:xfrm>
          <a:prstGeom prst="rect">
            <a:avLst/>
          </a:prstGeom>
        </p:spPr>
      </p:pic>
      <p:pic>
        <p:nvPicPr>
          <p:cNvPr id="155" name="Picture 2">
            <a:extLst>
              <a:ext uri="{FF2B5EF4-FFF2-40B4-BE49-F238E27FC236}">
                <a16:creationId xmlns:a16="http://schemas.microsoft.com/office/drawing/2014/main" id="{2F44F615-84DA-2878-A744-D823BEEA411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26517" y="4083664"/>
            <a:ext cx="1086314" cy="610344"/>
          </a:xfrm>
          <a:prstGeom prst="rect">
            <a:avLst/>
          </a:prstGeom>
          <a:noFill/>
          <a:extLst>
            <a:ext uri="{909E8E84-426E-40DD-AFC4-6F175D3DCCD1}">
              <a14:hiddenFill xmlns:a14="http://schemas.microsoft.com/office/drawing/2010/main">
                <a:solidFill>
                  <a:srgbClr val="FFFFFF"/>
                </a:solidFill>
              </a14:hiddenFill>
            </a:ext>
          </a:extLst>
        </p:spPr>
      </p:pic>
      <p:cxnSp>
        <p:nvCxnSpPr>
          <p:cNvPr id="2" name="Straight Arrow Connector 1">
            <a:extLst>
              <a:ext uri="{FF2B5EF4-FFF2-40B4-BE49-F238E27FC236}">
                <a16:creationId xmlns:a16="http://schemas.microsoft.com/office/drawing/2014/main" id="{44DB800D-4C4D-7D15-8C3B-998083D793B1}"/>
              </a:ext>
            </a:extLst>
          </p:cNvPr>
          <p:cNvCxnSpPr>
            <a:cxnSpLocks/>
          </p:cNvCxnSpPr>
          <p:nvPr/>
        </p:nvCxnSpPr>
        <p:spPr>
          <a:xfrm>
            <a:off x="3493421" y="4736990"/>
            <a:ext cx="0" cy="363923"/>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3" name="Straight Arrow Connector 2">
            <a:extLst>
              <a:ext uri="{FF2B5EF4-FFF2-40B4-BE49-F238E27FC236}">
                <a16:creationId xmlns:a16="http://schemas.microsoft.com/office/drawing/2014/main" id="{25EEA920-F26B-068F-15DD-1E407BC72EE0}"/>
              </a:ext>
            </a:extLst>
          </p:cNvPr>
          <p:cNvCxnSpPr>
            <a:cxnSpLocks/>
          </p:cNvCxnSpPr>
          <p:nvPr/>
        </p:nvCxnSpPr>
        <p:spPr>
          <a:xfrm>
            <a:off x="1773611" y="4722010"/>
            <a:ext cx="0" cy="359354"/>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pic>
        <p:nvPicPr>
          <p:cNvPr id="4" name="Graphic 3" descr="Woman with solid fill">
            <a:extLst>
              <a:ext uri="{FF2B5EF4-FFF2-40B4-BE49-F238E27FC236}">
                <a16:creationId xmlns:a16="http://schemas.microsoft.com/office/drawing/2014/main" id="{7D574128-6454-FDDA-9C9E-542FA9C8377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12474" y="5491738"/>
            <a:ext cx="914400" cy="914400"/>
          </a:xfrm>
          <a:prstGeom prst="rect">
            <a:avLst/>
          </a:prstGeom>
        </p:spPr>
      </p:pic>
      <p:sp>
        <p:nvSpPr>
          <p:cNvPr id="5" name="Rectangle 4">
            <a:extLst>
              <a:ext uri="{FF2B5EF4-FFF2-40B4-BE49-F238E27FC236}">
                <a16:creationId xmlns:a16="http://schemas.microsoft.com/office/drawing/2014/main" id="{E0EBD0C8-0D82-7214-CCC6-2D358AD39495}"/>
              </a:ext>
            </a:extLst>
          </p:cNvPr>
          <p:cNvSpPr/>
          <p:nvPr/>
        </p:nvSpPr>
        <p:spPr>
          <a:xfrm>
            <a:off x="4384431" y="3765823"/>
            <a:ext cx="1001426" cy="971167"/>
          </a:xfrm>
          <a:prstGeom prst="rect">
            <a:avLst/>
          </a:prstGeom>
          <a:solidFill>
            <a:schemeClr val="accent2"/>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FF</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7DC63B50-2392-9988-30AF-B32D262D59A6}"/>
                  </a:ext>
                </a:extLst>
              </p:cNvPr>
              <p:cNvSpPr/>
              <p:nvPr/>
            </p:nvSpPr>
            <p:spPr>
              <a:xfrm>
                <a:off x="3551733" y="3641378"/>
                <a:ext cx="1102299"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i="1" smtClean="0">
                          <a:solidFill>
                            <a:schemeClr val="tx1"/>
                          </a:solidFill>
                          <a:latin typeface="Cambria Math" panose="02040503050406030204" pitchFamily="18" charset="0"/>
                          <a:ea typeface="Cambria Math" panose="02040503050406030204" pitchFamily="18" charset="0"/>
                          <a:cs typeface="Cambria Math"/>
                        </a:rPr>
                        <m:t>𝛿</m:t>
                      </m:r>
                      <m:r>
                        <a:rPr lang="en-US" sz="2600" b="0" i="1" baseline="-25000" smtClean="0">
                          <a:solidFill>
                            <a:schemeClr val="tx1"/>
                          </a:solidFill>
                          <a:latin typeface="Cambria Math" panose="02040503050406030204" pitchFamily="18" charset="0"/>
                          <a:ea typeface="Cambria Math" panose="02040503050406030204" pitchFamily="18" charset="0"/>
                          <a:cs typeface="Cambria Math"/>
                        </a:rPr>
                        <m:t>𝐹</m:t>
                      </m:r>
                    </m:oMath>
                  </m:oMathPara>
                </a14:m>
                <a:endParaRPr lang="en-US" sz="2600" baseline="-25000" dirty="0">
                  <a:solidFill>
                    <a:schemeClr val="tx1"/>
                  </a:solidFill>
                  <a:cs typeface="Cambria Math"/>
                </a:endParaRPr>
              </a:p>
            </p:txBody>
          </p:sp>
        </mc:Choice>
        <mc:Fallback xmlns="">
          <p:sp>
            <p:nvSpPr>
              <p:cNvPr id="6" name="Rectangle 5">
                <a:extLst>
                  <a:ext uri="{FF2B5EF4-FFF2-40B4-BE49-F238E27FC236}">
                    <a16:creationId xmlns:a16="http://schemas.microsoft.com/office/drawing/2014/main" id="{7DC63B50-2392-9988-30AF-B32D262D59A6}"/>
                  </a:ext>
                </a:extLst>
              </p:cNvPr>
              <p:cNvSpPr>
                <a:spLocks noRot="1" noChangeAspect="1" noMove="1" noResize="1" noEditPoints="1" noAdjustHandles="1" noChangeArrowheads="1" noChangeShapeType="1" noTextEdit="1"/>
              </p:cNvSpPr>
              <p:nvPr/>
            </p:nvSpPr>
            <p:spPr>
              <a:xfrm>
                <a:off x="3551733" y="3641378"/>
                <a:ext cx="1102299" cy="722022"/>
              </a:xfrm>
              <a:prstGeom prst="rect">
                <a:avLst/>
              </a:prstGeom>
              <a:blipFill>
                <a:blip r:embed="rId14"/>
                <a:stretch>
                  <a:fillRect/>
                </a:stretch>
              </a:blipFill>
              <a:ln>
                <a:noFill/>
              </a:ln>
            </p:spPr>
            <p:txBody>
              <a:bodyPr/>
              <a:lstStyle/>
              <a:p>
                <a:r>
                  <a:rPr lang="en-US">
                    <a:noFill/>
                  </a:rPr>
                  <a:t> </a:t>
                </a:r>
              </a:p>
            </p:txBody>
          </p:sp>
        </mc:Fallback>
      </mc:AlternateContent>
      <p:grpSp>
        <p:nvGrpSpPr>
          <p:cNvPr id="7" name="Group 6">
            <a:extLst>
              <a:ext uri="{FF2B5EF4-FFF2-40B4-BE49-F238E27FC236}">
                <a16:creationId xmlns:a16="http://schemas.microsoft.com/office/drawing/2014/main" id="{172E8561-98F9-6F36-78C8-51F0B68A27DB}"/>
              </a:ext>
            </a:extLst>
          </p:cNvPr>
          <p:cNvGrpSpPr/>
          <p:nvPr/>
        </p:nvGrpSpPr>
        <p:grpSpPr>
          <a:xfrm>
            <a:off x="146358" y="5328525"/>
            <a:ext cx="3993387" cy="1616348"/>
            <a:chOff x="2758440" y="2237086"/>
            <a:chExt cx="4694232" cy="2037448"/>
          </a:xfrm>
        </p:grpSpPr>
        <p:grpSp>
          <p:nvGrpSpPr>
            <p:cNvPr id="8" name="Group 7">
              <a:extLst>
                <a:ext uri="{FF2B5EF4-FFF2-40B4-BE49-F238E27FC236}">
                  <a16:creationId xmlns:a16="http://schemas.microsoft.com/office/drawing/2014/main" id="{9D9AD35A-A807-1576-F636-F73BCDB3DFE2}"/>
                </a:ext>
              </a:extLst>
            </p:cNvPr>
            <p:cNvGrpSpPr/>
            <p:nvPr/>
          </p:nvGrpSpPr>
          <p:grpSpPr>
            <a:xfrm>
              <a:off x="2758440" y="2237086"/>
              <a:ext cx="4694232" cy="2037448"/>
              <a:chOff x="2634893" y="1559204"/>
              <a:chExt cx="4694232" cy="2037448"/>
            </a:xfrm>
          </p:grpSpPr>
          <p:grpSp>
            <p:nvGrpSpPr>
              <p:cNvPr id="11" name="Group 10">
                <a:extLst>
                  <a:ext uri="{FF2B5EF4-FFF2-40B4-BE49-F238E27FC236}">
                    <a16:creationId xmlns:a16="http://schemas.microsoft.com/office/drawing/2014/main" id="{76E073D5-DE67-FC47-F9CC-8E1E1C3BF9D9}"/>
                  </a:ext>
                </a:extLst>
              </p:cNvPr>
              <p:cNvGrpSpPr/>
              <p:nvPr/>
            </p:nvGrpSpPr>
            <p:grpSpPr>
              <a:xfrm>
                <a:off x="4533316" y="1676279"/>
                <a:ext cx="2795809" cy="1920373"/>
                <a:chOff x="3421375" y="2147089"/>
                <a:chExt cx="2795809" cy="1920373"/>
              </a:xfrm>
            </p:grpSpPr>
            <p:grpSp>
              <p:nvGrpSpPr>
                <p:cNvPr id="18" name="Group 17">
                  <a:extLst>
                    <a:ext uri="{FF2B5EF4-FFF2-40B4-BE49-F238E27FC236}">
                      <a16:creationId xmlns:a16="http://schemas.microsoft.com/office/drawing/2014/main" id="{6BB58946-A624-CC38-E409-E0A040B8368C}"/>
                    </a:ext>
                  </a:extLst>
                </p:cNvPr>
                <p:cNvGrpSpPr/>
                <p:nvPr/>
              </p:nvGrpSpPr>
              <p:grpSpPr>
                <a:xfrm>
                  <a:off x="3421375" y="2147089"/>
                  <a:ext cx="2795809" cy="1920373"/>
                  <a:chOff x="3447749" y="2649828"/>
                  <a:chExt cx="2002397" cy="1275514"/>
                </a:xfrm>
              </p:grpSpPr>
              <mc:AlternateContent xmlns:mc="http://schemas.openxmlformats.org/markup-compatibility/2006" xmlns:a14="http://schemas.microsoft.com/office/drawing/2010/main">
                <mc:Choice Requires="a14">
                  <p:graphicFrame>
                    <p:nvGraphicFramePr>
                      <p:cNvPr id="20" name="Object 19">
                        <a:extLst>
                          <a:ext uri="{FF2B5EF4-FFF2-40B4-BE49-F238E27FC236}">
                            <a16:creationId xmlns:a16="http://schemas.microsoft.com/office/drawing/2014/main" id="{ED1D87BD-DB41-BA69-B1C4-D0082AD100A7}"/>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15" imgW="114300" imgH="165100" progId="Equation.3">
                              <p:embed/>
                            </p:oleObj>
                          </mc:Choice>
                          <mc:Fallback>
                            <p:oleObj name="Equation" r:id="rId15" imgW="114300" imgH="165100" progId="Equation.3">
                              <p:embed/>
                              <p:pic>
                                <p:nvPicPr>
                                  <p:cNvPr id="20" name="Object 19">
                                    <a:extLst>
                                      <a:ext uri="{FF2B5EF4-FFF2-40B4-BE49-F238E27FC236}">
                                        <a16:creationId xmlns:a16="http://schemas.microsoft.com/office/drawing/2014/main" id="{ED1D87BD-DB41-BA69-B1C4-D0082AD100A7}"/>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mc:Choice>
                <mc:Fallback xmlns="">
                  <p:graphicFrame>
                    <p:nvGraphicFramePr>
                      <p:cNvPr id="20" name="Object 19">
                        <a:extLst>
                          <a:ext uri="{FF2B5EF4-FFF2-40B4-BE49-F238E27FC236}">
                            <a16:creationId xmlns:a16="http://schemas.microsoft.com/office/drawing/2014/main" id="{ED1D87BD-DB41-BA69-B1C4-D0082AD100A7}"/>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16" imgW="114300" imgH="165100" progId="Equation.3">
                              <p:embed/>
                            </p:oleObj>
                          </mc:Choice>
                          <mc:Fallback>
                            <p:oleObj name="Equation" r:id="rId16" imgW="114300" imgH="165100" progId="Equation.3">
                              <p:embed/>
                              <p:pic>
                                <p:nvPicPr>
                                  <p:cNvPr id="20" name="Object 19">
                                    <a:extLst>
                                      <a:ext uri="{FF2B5EF4-FFF2-40B4-BE49-F238E27FC236}">
                                        <a16:creationId xmlns:a16="http://schemas.microsoft.com/office/drawing/2014/main" id="{ED1D87BD-DB41-BA69-B1C4-D0082AD100A7}"/>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mc:Fallback>
              </mc:AlternateContent>
              <p:grpSp>
                <p:nvGrpSpPr>
                  <p:cNvPr id="21" name="Group 20">
                    <a:extLst>
                      <a:ext uri="{FF2B5EF4-FFF2-40B4-BE49-F238E27FC236}">
                        <a16:creationId xmlns:a16="http://schemas.microsoft.com/office/drawing/2014/main" id="{7B21418D-41D5-AD9C-1658-6726AEB8D029}"/>
                      </a:ext>
                    </a:extLst>
                  </p:cNvPr>
                  <p:cNvGrpSpPr/>
                  <p:nvPr/>
                </p:nvGrpSpPr>
                <p:grpSpPr>
                  <a:xfrm>
                    <a:off x="3447749" y="2649828"/>
                    <a:ext cx="1285210" cy="1275514"/>
                    <a:chOff x="4023460" y="2239877"/>
                    <a:chExt cx="1285210" cy="1275514"/>
                  </a:xfrm>
                </p:grpSpPr>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B9FA0EB0-4516-8AED-6918-0BA5E9BF9E3D}"/>
                            </a:ext>
                          </a:extLst>
                        </p:cNvPr>
                        <p:cNvSpPr/>
                        <p:nvPr/>
                      </p:nvSpPr>
                      <p:spPr>
                        <a:xfrm>
                          <a:off x="4380634" y="2910884"/>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i="1" smtClean="0">
                                    <a:solidFill>
                                      <a:schemeClr val="tx1"/>
                                    </a:solidFill>
                                    <a:latin typeface="Cambria Math" panose="02040503050406030204" pitchFamily="18" charset="0"/>
                                    <a:ea typeface="Cambria Math" panose="02040503050406030204" pitchFamily="18" charset="0"/>
                                    <a:cs typeface="Cambria Math"/>
                                  </a:rPr>
                                  <m:t>𝛼</m:t>
                                </m:r>
                                <m:r>
                                  <a:rPr lang="en-US" sz="2600" b="0" i="1" baseline="-25000" smtClean="0">
                                    <a:solidFill>
                                      <a:schemeClr val="tx1"/>
                                    </a:solidFill>
                                    <a:latin typeface="Cambria Math" panose="02040503050406030204" pitchFamily="18" charset="0"/>
                                    <a:ea typeface="Cambria Math" panose="02040503050406030204" pitchFamily="18" charset="0"/>
                                    <a:cs typeface="Cambria Math"/>
                                  </a:rPr>
                                  <m:t>𝐻</m:t>
                                </m:r>
                              </m:oMath>
                            </m:oMathPara>
                          </a14:m>
                          <a:endParaRPr lang="en-US" sz="2600" baseline="-25000" dirty="0">
                            <a:solidFill>
                              <a:schemeClr val="tx1"/>
                            </a:solidFill>
                            <a:cs typeface="Cambria Math"/>
                          </a:endParaRPr>
                        </a:p>
                      </p:txBody>
                    </p:sp>
                  </mc:Choice>
                  <mc:Fallback xmlns="">
                    <p:sp>
                      <p:nvSpPr>
                        <p:cNvPr id="24" name="Rectangle 23">
                          <a:extLst>
                            <a:ext uri="{FF2B5EF4-FFF2-40B4-BE49-F238E27FC236}">
                              <a16:creationId xmlns:a16="http://schemas.microsoft.com/office/drawing/2014/main" id="{B9FA0EB0-4516-8AED-6918-0BA5E9BF9E3D}"/>
                            </a:ext>
                          </a:extLst>
                        </p:cNvPr>
                        <p:cNvSpPr>
                          <a:spLocks noRot="1" noChangeAspect="1" noMove="1" noResize="1" noEditPoints="1" noAdjustHandles="1" noChangeArrowheads="1" noChangeShapeType="1" noTextEdit="1"/>
                        </p:cNvSpPr>
                        <p:nvPr/>
                      </p:nvSpPr>
                      <p:spPr>
                        <a:xfrm>
                          <a:off x="4380634" y="2910884"/>
                          <a:ext cx="928036" cy="604507"/>
                        </a:xfrm>
                        <a:prstGeom prst="rect">
                          <a:avLst/>
                        </a:prstGeom>
                        <a:blipFill>
                          <a:blip r:embed="rId17"/>
                          <a:stretch>
                            <a:fillRect/>
                          </a:stretch>
                        </a:blipFill>
                        <a:ln>
                          <a:noFill/>
                        </a:ln>
                      </p:spPr>
                      <p:txBody>
                        <a:bodyPr/>
                        <a:lstStyle/>
                        <a:p>
                          <a:r>
                            <a:rPr lang="en-US">
                              <a:noFill/>
                            </a:rPr>
                            <a:t> </a:t>
                          </a:r>
                        </a:p>
                      </p:txBody>
                    </p:sp>
                  </mc:Fallback>
                </mc:AlternateContent>
                <p:sp>
                  <p:nvSpPr>
                    <p:cNvPr id="25" name="Rectangle 24">
                      <a:extLst>
                        <a:ext uri="{FF2B5EF4-FFF2-40B4-BE49-F238E27FC236}">
                          <a16:creationId xmlns:a16="http://schemas.microsoft.com/office/drawing/2014/main" id="{345484DD-3255-19C0-6713-F0E058E242F2}"/>
                        </a:ext>
                      </a:extLst>
                    </p:cNvPr>
                    <p:cNvSpPr/>
                    <p:nvPr/>
                  </p:nvSpPr>
                  <p:spPr>
                    <a:xfrm>
                      <a:off x="4023460" y="2239877"/>
                      <a:ext cx="928036" cy="37296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H</a:t>
                      </a:r>
                    </a:p>
                  </p:txBody>
                </p:sp>
              </p:grpSp>
              <p:cxnSp>
                <p:nvCxnSpPr>
                  <p:cNvPr id="22" name="Straight Arrow Connector 21">
                    <a:extLst>
                      <a:ext uri="{FF2B5EF4-FFF2-40B4-BE49-F238E27FC236}">
                        <a16:creationId xmlns:a16="http://schemas.microsoft.com/office/drawing/2014/main" id="{BDB12BDF-5060-35E7-3202-07B847F99AE5}"/>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F53E4AF8-229E-6192-8566-0FDBF5E6A9B0}"/>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9" name="Rectangle 18">
                  <a:extLst>
                    <a:ext uri="{FF2B5EF4-FFF2-40B4-BE49-F238E27FC236}">
                      <a16:creationId xmlns:a16="http://schemas.microsoft.com/office/drawing/2014/main" id="{566AB468-1CC4-BE2C-344A-26CA9F8958B4}"/>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H</a:t>
                  </a:r>
                </a:p>
              </p:txBody>
            </p:sp>
          </p:grpSp>
          <p:cxnSp>
            <p:nvCxnSpPr>
              <p:cNvPr id="12" name="Straight Arrow Connector 11">
                <a:extLst>
                  <a:ext uri="{FF2B5EF4-FFF2-40B4-BE49-F238E27FC236}">
                    <a16:creationId xmlns:a16="http://schemas.microsoft.com/office/drawing/2014/main" id="{73C50B2A-4CA8-B8B0-FC1C-7E9B43E44091}"/>
                  </a:ext>
                </a:extLst>
              </p:cNvPr>
              <p:cNvCxnSpPr>
                <a:cxnSpLocks/>
              </p:cNvCxnSpPr>
              <p:nvPr/>
            </p:nvCxnSpPr>
            <p:spPr>
              <a:xfrm>
                <a:off x="3984912" y="3007866"/>
                <a:ext cx="0" cy="479281"/>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DF282C58-0315-7D20-7FCB-EAA3227688D7}"/>
                  </a:ext>
                </a:extLst>
              </p:cNvPr>
              <p:cNvCxnSpPr>
                <a:cxnSpLocks/>
              </p:cNvCxnSpPr>
              <p:nvPr/>
            </p:nvCxnSpPr>
            <p:spPr>
              <a:xfrm>
                <a:off x="6654400" y="3069549"/>
                <a:ext cx="1237" cy="424607"/>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BA11FFA5-A5EB-4FCD-84CD-537113C0CD3A}"/>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5" name="Rectangle 14">
                <a:extLst>
                  <a:ext uri="{FF2B5EF4-FFF2-40B4-BE49-F238E27FC236}">
                    <a16:creationId xmlns:a16="http://schemas.microsoft.com/office/drawing/2014/main" id="{E96CB4DA-7E3F-B8B2-7971-A79E843ABA1B}"/>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H</a:t>
                </a:r>
                <a:endParaRPr lang="en-US" sz="2600" baseline="-25000" dirty="0">
                  <a:solidFill>
                    <a:schemeClr val="tx1"/>
                  </a:solidFill>
                  <a:cs typeface="Cambria Math"/>
                </a:endParaRPr>
              </a:p>
            </p:txBody>
          </p:sp>
          <p:sp>
            <p:nvSpPr>
              <p:cNvPr id="16" name="Rectangle 15">
                <a:extLst>
                  <a:ext uri="{FF2B5EF4-FFF2-40B4-BE49-F238E27FC236}">
                    <a16:creationId xmlns:a16="http://schemas.microsoft.com/office/drawing/2014/main" id="{D4F035DD-9280-146C-AE4C-9F283287404A}"/>
                  </a:ext>
                </a:extLst>
              </p:cNvPr>
              <p:cNvSpPr/>
              <p:nvPr/>
            </p:nvSpPr>
            <p:spPr>
              <a:xfrm>
                <a:off x="3214535" y="2904970"/>
                <a:ext cx="782487" cy="47635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17" name="Rectangle 16">
                <a:extLst>
                  <a:ext uri="{FF2B5EF4-FFF2-40B4-BE49-F238E27FC236}">
                    <a16:creationId xmlns:a16="http://schemas.microsoft.com/office/drawing/2014/main" id="{A8DC596E-9000-5D3A-9B85-72B51267ADD5}"/>
                  </a:ext>
                </a:extLst>
              </p:cNvPr>
              <p:cNvSpPr/>
              <p:nvPr/>
            </p:nvSpPr>
            <p:spPr>
              <a:xfrm>
                <a:off x="5636992" y="2915578"/>
                <a:ext cx="1445413" cy="465749"/>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grpSp>
        <p:sp>
          <p:nvSpPr>
            <p:cNvPr id="10" name="Rectangle 9">
              <a:extLst>
                <a:ext uri="{FF2B5EF4-FFF2-40B4-BE49-F238E27FC236}">
                  <a16:creationId xmlns:a16="http://schemas.microsoft.com/office/drawing/2014/main" id="{F60C23DE-8C68-C06A-A9D7-B98839E966A8}"/>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H</a:t>
              </a:r>
            </a:p>
          </p:txBody>
        </p:sp>
      </p:grpSp>
      <p:cxnSp>
        <p:nvCxnSpPr>
          <p:cNvPr id="26" name="Straight Arrow Connector 25">
            <a:extLst>
              <a:ext uri="{FF2B5EF4-FFF2-40B4-BE49-F238E27FC236}">
                <a16:creationId xmlns:a16="http://schemas.microsoft.com/office/drawing/2014/main" id="{C41FE105-F4CD-0F8D-6EF8-4FFE87B5FB0E}"/>
              </a:ext>
            </a:extLst>
          </p:cNvPr>
          <p:cNvCxnSpPr>
            <a:cxnSpLocks/>
          </p:cNvCxnSpPr>
          <p:nvPr/>
        </p:nvCxnSpPr>
        <p:spPr>
          <a:xfrm>
            <a:off x="5402314" y="4326948"/>
            <a:ext cx="482156"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27" name="Rectangle 26">
            <a:extLst>
              <a:ext uri="{FF2B5EF4-FFF2-40B4-BE49-F238E27FC236}">
                <a16:creationId xmlns:a16="http://schemas.microsoft.com/office/drawing/2014/main" id="{A177CBF0-11D4-453C-D322-FE012619156B}"/>
              </a:ext>
            </a:extLst>
          </p:cNvPr>
          <p:cNvSpPr/>
          <p:nvPr/>
        </p:nvSpPr>
        <p:spPr>
          <a:xfrm>
            <a:off x="4981552" y="3671129"/>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F</a:t>
            </a:r>
            <a:endParaRPr lang="en-US" sz="2400" baseline="-25000" dirty="0">
              <a:solidFill>
                <a:schemeClr val="tx1"/>
              </a:solidFill>
              <a:cs typeface="Cambria Math"/>
            </a:endParaRPr>
          </a:p>
        </p:txBody>
      </p:sp>
      <p:cxnSp>
        <p:nvCxnSpPr>
          <p:cNvPr id="28" name="Curved Connector 27">
            <a:extLst>
              <a:ext uri="{FF2B5EF4-FFF2-40B4-BE49-F238E27FC236}">
                <a16:creationId xmlns:a16="http://schemas.microsoft.com/office/drawing/2014/main" id="{709D3241-63CE-3263-B4A6-3F6AC4F50677}"/>
              </a:ext>
            </a:extLst>
          </p:cNvPr>
          <p:cNvCxnSpPr>
            <a:cxnSpLocks/>
            <a:stCxn id="5" idx="2"/>
            <a:endCxn id="25" idx="0"/>
          </p:cNvCxnSpPr>
          <p:nvPr/>
        </p:nvCxnSpPr>
        <p:spPr>
          <a:xfrm rot="5400000">
            <a:off x="3256614" y="3792874"/>
            <a:ext cx="684414" cy="2572647"/>
          </a:xfrm>
          <a:prstGeom prst="curvedConnector3">
            <a:avLst>
              <a:gd name="adj1" fmla="val 72268"/>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7C7360B-BF0E-8999-09E8-7FD6BA7F8B7C}"/>
              </a:ext>
            </a:extLst>
          </p:cNvPr>
          <p:cNvCxnSpPr/>
          <p:nvPr/>
        </p:nvCxnSpPr>
        <p:spPr>
          <a:xfrm>
            <a:off x="3795707" y="4363400"/>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30" name="Curved Connector 29">
            <a:extLst>
              <a:ext uri="{FF2B5EF4-FFF2-40B4-BE49-F238E27FC236}">
                <a16:creationId xmlns:a16="http://schemas.microsoft.com/office/drawing/2014/main" id="{83E04361-0609-C0D1-C406-8BB76DE67341}"/>
              </a:ext>
            </a:extLst>
          </p:cNvPr>
          <p:cNvCxnSpPr>
            <a:cxnSpLocks/>
            <a:stCxn id="39" idx="3"/>
          </p:cNvCxnSpPr>
          <p:nvPr/>
        </p:nvCxnSpPr>
        <p:spPr>
          <a:xfrm>
            <a:off x="3667649" y="2665028"/>
            <a:ext cx="435233" cy="1148083"/>
          </a:xfrm>
          <a:prstGeom prst="curvedConnector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6C995A8B-D852-E789-7B6B-E32384C895B5}"/>
              </a:ext>
            </a:extLst>
          </p:cNvPr>
          <p:cNvSpPr/>
          <p:nvPr/>
        </p:nvSpPr>
        <p:spPr>
          <a:xfrm>
            <a:off x="2666223" y="2179444"/>
            <a:ext cx="1001426" cy="971168"/>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R</a:t>
            </a:r>
          </a:p>
        </p:txBody>
      </p:sp>
      <p:sp>
        <p:nvSpPr>
          <p:cNvPr id="43" name="Title 1">
            <a:extLst>
              <a:ext uri="{FF2B5EF4-FFF2-40B4-BE49-F238E27FC236}">
                <a16:creationId xmlns:a16="http://schemas.microsoft.com/office/drawing/2014/main" id="{15876674-9AE2-071A-8A4B-166052DE3F3B}"/>
              </a:ext>
            </a:extLst>
          </p:cNvPr>
          <p:cNvSpPr txBox="1">
            <a:spLocks/>
          </p:cNvSpPr>
          <p:nvPr/>
        </p:nvSpPr>
        <p:spPr>
          <a:xfrm>
            <a:off x="8459152" y="4494365"/>
            <a:ext cx="2646228" cy="1295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mn-lt"/>
              </a:rPr>
              <a:t>Humans get infected from contact with free-living infectious fleas!</a:t>
            </a:r>
          </a:p>
        </p:txBody>
      </p:sp>
      <p:sp>
        <p:nvSpPr>
          <p:cNvPr id="44" name="Rectangle 43">
            <a:extLst>
              <a:ext uri="{FF2B5EF4-FFF2-40B4-BE49-F238E27FC236}">
                <a16:creationId xmlns:a16="http://schemas.microsoft.com/office/drawing/2014/main" id="{1CF23C93-63AC-9C02-4472-388AC1798490}"/>
              </a:ext>
            </a:extLst>
          </p:cNvPr>
          <p:cNvSpPr/>
          <p:nvPr/>
        </p:nvSpPr>
        <p:spPr>
          <a:xfrm>
            <a:off x="4384431" y="5497390"/>
            <a:ext cx="1001426" cy="971167"/>
          </a:xfrm>
          <a:prstGeom prst="rect">
            <a:avLst/>
          </a:prstGeom>
          <a:solidFill>
            <a:schemeClr val="accent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r>
              <a:rPr lang="en-US" sz="3600" baseline="-25000" dirty="0">
                <a:solidFill>
                  <a:schemeClr val="tx1"/>
                </a:solidFill>
                <a:cs typeface="Cambria Math"/>
              </a:rPr>
              <a:t>H</a:t>
            </a:r>
          </a:p>
        </p:txBody>
      </p:sp>
      <p:cxnSp>
        <p:nvCxnSpPr>
          <p:cNvPr id="45" name="Straight Arrow Connector 44">
            <a:extLst>
              <a:ext uri="{FF2B5EF4-FFF2-40B4-BE49-F238E27FC236}">
                <a16:creationId xmlns:a16="http://schemas.microsoft.com/office/drawing/2014/main" id="{DD506999-D252-9D1E-C43F-4FF18D1DD268}"/>
              </a:ext>
            </a:extLst>
          </p:cNvPr>
          <p:cNvCxnSpPr>
            <a:cxnSpLocks/>
          </p:cNvCxnSpPr>
          <p:nvPr/>
        </p:nvCxnSpPr>
        <p:spPr>
          <a:xfrm>
            <a:off x="2978114" y="6507663"/>
            <a:ext cx="0" cy="361011"/>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D2122BA2-C200-1B6B-26C7-4F9DE3F4BB70}"/>
                  </a:ext>
                </a:extLst>
              </p:cNvPr>
              <p:cNvSpPr/>
              <p:nvPr/>
            </p:nvSpPr>
            <p:spPr>
              <a:xfrm>
                <a:off x="3478515" y="5299364"/>
                <a:ext cx="1102299"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i="1" smtClean="0">
                          <a:solidFill>
                            <a:schemeClr val="tx1"/>
                          </a:solidFill>
                          <a:latin typeface="Cambria Math" panose="02040503050406030204" pitchFamily="18" charset="0"/>
                          <a:ea typeface="Cambria Math" panose="02040503050406030204" pitchFamily="18" charset="0"/>
                          <a:cs typeface="Cambria Math"/>
                        </a:rPr>
                        <m:t>𝜎</m:t>
                      </m:r>
                      <m:r>
                        <a:rPr lang="en-US" sz="2600" b="0" i="1" baseline="-25000" smtClean="0">
                          <a:solidFill>
                            <a:schemeClr val="tx1"/>
                          </a:solidFill>
                          <a:latin typeface="Cambria Math" panose="02040503050406030204" pitchFamily="18" charset="0"/>
                          <a:ea typeface="Cambria Math" panose="02040503050406030204" pitchFamily="18" charset="0"/>
                          <a:cs typeface="Cambria Math"/>
                        </a:rPr>
                        <m:t>𝐻</m:t>
                      </m:r>
                    </m:oMath>
                  </m:oMathPara>
                </a14:m>
                <a:endParaRPr lang="en-US" sz="2600" baseline="-25000" dirty="0">
                  <a:solidFill>
                    <a:schemeClr val="tx1"/>
                  </a:solidFill>
                  <a:cs typeface="Cambria Math"/>
                </a:endParaRPr>
              </a:p>
            </p:txBody>
          </p:sp>
        </mc:Choice>
        <mc:Fallback xmlns="">
          <p:sp>
            <p:nvSpPr>
              <p:cNvPr id="54" name="Rectangle 53">
                <a:extLst>
                  <a:ext uri="{FF2B5EF4-FFF2-40B4-BE49-F238E27FC236}">
                    <a16:creationId xmlns:a16="http://schemas.microsoft.com/office/drawing/2014/main" id="{D2122BA2-C200-1B6B-26C7-4F9DE3F4BB70}"/>
                  </a:ext>
                </a:extLst>
              </p:cNvPr>
              <p:cNvSpPr>
                <a:spLocks noRot="1" noChangeAspect="1" noMove="1" noResize="1" noEditPoints="1" noAdjustHandles="1" noChangeArrowheads="1" noChangeShapeType="1" noTextEdit="1"/>
              </p:cNvSpPr>
              <p:nvPr/>
            </p:nvSpPr>
            <p:spPr>
              <a:xfrm>
                <a:off x="3478515" y="5299364"/>
                <a:ext cx="1102299" cy="722022"/>
              </a:xfrm>
              <a:prstGeom prst="rect">
                <a:avLst/>
              </a:prstGeom>
              <a:blipFill>
                <a:blip r:embed="rId18"/>
                <a:stretch>
                  <a:fillRect/>
                </a:stretch>
              </a:blipFill>
              <a:ln>
                <a:noFill/>
              </a:ln>
            </p:spPr>
            <p:txBody>
              <a:bodyPr/>
              <a:lstStyle/>
              <a:p>
                <a:r>
                  <a:rPr lang="en-US">
                    <a:noFill/>
                  </a:rPr>
                  <a:t> </a:t>
                </a:r>
              </a:p>
            </p:txBody>
          </p:sp>
        </mc:Fallback>
      </mc:AlternateContent>
      <p:sp>
        <p:nvSpPr>
          <p:cNvPr id="55" name="Rectangle 54">
            <a:extLst>
              <a:ext uri="{FF2B5EF4-FFF2-40B4-BE49-F238E27FC236}">
                <a16:creationId xmlns:a16="http://schemas.microsoft.com/office/drawing/2014/main" id="{4D86FF3C-4E74-A124-9726-F802BB30B020}"/>
              </a:ext>
            </a:extLst>
          </p:cNvPr>
          <p:cNvSpPr/>
          <p:nvPr/>
        </p:nvSpPr>
        <p:spPr>
          <a:xfrm>
            <a:off x="4960783" y="5400967"/>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cxnSp>
        <p:nvCxnSpPr>
          <p:cNvPr id="56" name="Straight Arrow Connector 55">
            <a:extLst>
              <a:ext uri="{FF2B5EF4-FFF2-40B4-BE49-F238E27FC236}">
                <a16:creationId xmlns:a16="http://schemas.microsoft.com/office/drawing/2014/main" id="{D403B2EA-5598-EB97-2011-4127BCFD7FAE}"/>
              </a:ext>
            </a:extLst>
          </p:cNvPr>
          <p:cNvCxnSpPr/>
          <p:nvPr/>
        </p:nvCxnSpPr>
        <p:spPr>
          <a:xfrm>
            <a:off x="5402314" y="6050547"/>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31" name="Straight Arrow Connector 30">
            <a:extLst>
              <a:ext uri="{FF2B5EF4-FFF2-40B4-BE49-F238E27FC236}">
                <a16:creationId xmlns:a16="http://schemas.microsoft.com/office/drawing/2014/main" id="{678C42B4-FC25-6C71-BBDB-65B88195D93C}"/>
              </a:ext>
            </a:extLst>
          </p:cNvPr>
          <p:cNvCxnSpPr>
            <a:cxnSpLocks/>
          </p:cNvCxnSpPr>
          <p:nvPr/>
        </p:nvCxnSpPr>
        <p:spPr>
          <a:xfrm flipH="1">
            <a:off x="6096000" y="5055398"/>
            <a:ext cx="216341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12731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5FE474D-940D-C0FA-1AAE-999E9B3DAFF5}"/>
              </a:ext>
            </a:extLst>
          </p:cNvPr>
          <p:cNvSpPr txBox="1">
            <a:spLocks/>
          </p:cNvSpPr>
          <p:nvPr/>
        </p:nvSpPr>
        <p:spPr>
          <a:xfrm>
            <a:off x="901820" y="75123"/>
            <a:ext cx="10388360" cy="15813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900" dirty="0">
                <a:latin typeface="+mn-lt"/>
              </a:rPr>
              <a:t>Modeling zoonotic pathogens typically necessitates modeling epidemic dynamics in multiple host populations.</a:t>
            </a:r>
          </a:p>
          <a:p>
            <a:pPr algn="ctr"/>
            <a:endParaRPr lang="en-US" sz="1000" dirty="0">
              <a:latin typeface="+mn-lt"/>
            </a:endParaRPr>
          </a:p>
          <a:p>
            <a:pPr algn="ctr"/>
            <a:r>
              <a:rPr lang="en-US" sz="2900" dirty="0">
                <a:latin typeface="+mn-lt"/>
              </a:rPr>
              <a:t>Plague has added complexity as a vector-borne pathogen!</a:t>
            </a:r>
          </a:p>
        </p:txBody>
      </p:sp>
      <p:grpSp>
        <p:nvGrpSpPr>
          <p:cNvPr id="66" name="Group 65">
            <a:extLst>
              <a:ext uri="{FF2B5EF4-FFF2-40B4-BE49-F238E27FC236}">
                <a16:creationId xmlns:a16="http://schemas.microsoft.com/office/drawing/2014/main" id="{1BC2483D-C525-A411-DB22-1341A78CF79C}"/>
              </a:ext>
            </a:extLst>
          </p:cNvPr>
          <p:cNvGrpSpPr/>
          <p:nvPr/>
        </p:nvGrpSpPr>
        <p:grpSpPr>
          <a:xfrm>
            <a:off x="513030" y="1514649"/>
            <a:ext cx="3281735" cy="2791950"/>
            <a:chOff x="5710708" y="2709550"/>
            <a:chExt cx="3281735" cy="2791950"/>
          </a:xfrm>
        </p:grpSpPr>
        <p:grpSp>
          <p:nvGrpSpPr>
            <p:cNvPr id="67" name="Group 66">
              <a:extLst>
                <a:ext uri="{FF2B5EF4-FFF2-40B4-BE49-F238E27FC236}">
                  <a16:creationId xmlns:a16="http://schemas.microsoft.com/office/drawing/2014/main" id="{D6536482-2489-91C8-2E22-9F61684BD85E}"/>
                </a:ext>
              </a:extLst>
            </p:cNvPr>
            <p:cNvGrpSpPr/>
            <p:nvPr/>
          </p:nvGrpSpPr>
          <p:grpSpPr>
            <a:xfrm>
              <a:off x="5710708" y="2709550"/>
              <a:ext cx="3281735" cy="1653879"/>
              <a:chOff x="3170425" y="1589368"/>
              <a:chExt cx="3857685" cy="2084756"/>
            </a:xfrm>
          </p:grpSpPr>
          <p:grpSp>
            <p:nvGrpSpPr>
              <p:cNvPr id="71" name="Group 70">
                <a:extLst>
                  <a:ext uri="{FF2B5EF4-FFF2-40B4-BE49-F238E27FC236}">
                    <a16:creationId xmlns:a16="http://schemas.microsoft.com/office/drawing/2014/main" id="{C7F10DC4-DE47-0E09-5BC0-3D958B3D161E}"/>
                  </a:ext>
                </a:extLst>
              </p:cNvPr>
              <p:cNvGrpSpPr/>
              <p:nvPr/>
            </p:nvGrpSpPr>
            <p:grpSpPr>
              <a:xfrm>
                <a:off x="3170425" y="1589368"/>
                <a:ext cx="3857685" cy="2062177"/>
                <a:chOff x="3046878" y="911486"/>
                <a:chExt cx="3857685" cy="2062177"/>
              </a:xfrm>
            </p:grpSpPr>
            <p:grpSp>
              <p:nvGrpSpPr>
                <p:cNvPr id="80" name="Group 79">
                  <a:extLst>
                    <a:ext uri="{FF2B5EF4-FFF2-40B4-BE49-F238E27FC236}">
                      <a16:creationId xmlns:a16="http://schemas.microsoft.com/office/drawing/2014/main" id="{D093470C-2C84-3BC7-08B4-84F691E1C196}"/>
                    </a:ext>
                  </a:extLst>
                </p:cNvPr>
                <p:cNvGrpSpPr/>
                <p:nvPr/>
              </p:nvGrpSpPr>
              <p:grpSpPr>
                <a:xfrm>
                  <a:off x="4533319" y="1038161"/>
                  <a:ext cx="1681647" cy="1935502"/>
                  <a:chOff x="3447749" y="2225988"/>
                  <a:chExt cx="1204418" cy="1285562"/>
                </a:xfrm>
              </p:grpSpPr>
              <mc:AlternateContent xmlns:mc="http://schemas.openxmlformats.org/markup-compatibility/2006" xmlns:a14="http://schemas.microsoft.com/office/drawing/2010/main">
                <mc:Choice Requires="a14">
                  <p:graphicFrame>
                    <p:nvGraphicFramePr>
                      <p:cNvPr id="82" name="Object 81">
                        <a:extLst>
                          <a:ext uri="{FF2B5EF4-FFF2-40B4-BE49-F238E27FC236}">
                            <a16:creationId xmlns:a16="http://schemas.microsoft.com/office/drawing/2014/main" id="{EBC988CC-4DF8-61A0-26EC-4E56BDB5B46D}"/>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3" imgW="114300" imgH="165100" progId="Equation.3">
                              <p:embed/>
                            </p:oleObj>
                          </mc:Choice>
                          <mc:Fallback>
                            <p:oleObj name="Equation" r:id="rId3" imgW="114300" imgH="165100" progId="Equation.3">
                              <p:embed/>
                              <p:pic>
                                <p:nvPicPr>
                                  <p:cNvPr id="82" name="Object 81">
                                    <a:extLst>
                                      <a:ext uri="{FF2B5EF4-FFF2-40B4-BE49-F238E27FC236}">
                                        <a16:creationId xmlns:a16="http://schemas.microsoft.com/office/drawing/2014/main" id="{EBC988CC-4DF8-61A0-26EC-4E56BDB5B46D}"/>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mc:Choice>
                <mc:Fallback xmlns="">
                  <p:graphicFrame>
                    <p:nvGraphicFramePr>
                      <p:cNvPr id="82" name="Object 81">
                        <a:extLst>
                          <a:ext uri="{FF2B5EF4-FFF2-40B4-BE49-F238E27FC236}">
                            <a16:creationId xmlns:a16="http://schemas.microsoft.com/office/drawing/2014/main" id="{EBC988CC-4DF8-61A0-26EC-4E56BDB5B46D}"/>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5" imgW="114300" imgH="165100" progId="Equation.3">
                              <p:embed/>
                            </p:oleObj>
                          </mc:Choice>
                          <mc:Fallback>
                            <p:oleObj name="Equation" r:id="rId5" imgW="114300" imgH="165100" progId="Equation.3">
                              <p:embed/>
                              <p:pic>
                                <p:nvPicPr>
                                  <p:cNvPr id="82" name="Object 81">
                                    <a:extLst>
                                      <a:ext uri="{FF2B5EF4-FFF2-40B4-BE49-F238E27FC236}">
                                        <a16:creationId xmlns:a16="http://schemas.microsoft.com/office/drawing/2014/main" id="{EBC988CC-4DF8-61A0-26EC-4E56BDB5B46D}"/>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mc:Fallback>
              </mc:AlternateContent>
              <p:grpSp>
                <p:nvGrpSpPr>
                  <p:cNvPr id="83" name="Group 82">
                    <a:extLst>
                      <a:ext uri="{FF2B5EF4-FFF2-40B4-BE49-F238E27FC236}">
                        <a16:creationId xmlns:a16="http://schemas.microsoft.com/office/drawing/2014/main" id="{8E0F136E-AFBB-6733-0F6B-1873D981C2FA}"/>
                      </a:ext>
                    </a:extLst>
                  </p:cNvPr>
                  <p:cNvGrpSpPr/>
                  <p:nvPr/>
                </p:nvGrpSpPr>
                <p:grpSpPr>
                  <a:xfrm>
                    <a:off x="3447749" y="2225988"/>
                    <a:ext cx="1204418" cy="844655"/>
                    <a:chOff x="4023460" y="1816037"/>
                    <a:chExt cx="1204418" cy="844655"/>
                  </a:xfrm>
                </p:grpSpPr>
                <mc:AlternateContent xmlns:mc="http://schemas.openxmlformats.org/markup-compatibility/2006" xmlns:a14="http://schemas.microsoft.com/office/drawing/2010/main">
                  <mc:Choice Requires="a14">
                    <p:sp>
                      <p:nvSpPr>
                        <p:cNvPr id="86" name="Rectangle 85">
                          <a:extLst>
                            <a:ext uri="{FF2B5EF4-FFF2-40B4-BE49-F238E27FC236}">
                              <a16:creationId xmlns:a16="http://schemas.microsoft.com/office/drawing/2014/main" id="{D425BB0B-40BE-0D5C-567A-FF2E12A42B74}"/>
                            </a:ext>
                          </a:extLst>
                        </p:cNvPr>
                        <p:cNvSpPr/>
                        <p:nvPr/>
                      </p:nvSpPr>
                      <p:spPr>
                        <a:xfrm>
                          <a:off x="4299842" y="1816037"/>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i="1" smtClean="0">
                                    <a:solidFill>
                                      <a:schemeClr val="tx1"/>
                                    </a:solidFill>
                                    <a:latin typeface="Cambria Math" panose="02040503050406030204" pitchFamily="18" charset="0"/>
                                    <a:ea typeface="Cambria Math" panose="02040503050406030204" pitchFamily="18" charset="0"/>
                                    <a:cs typeface="Cambria Math"/>
                                  </a:rPr>
                                  <m:t>𝛼</m:t>
                                </m:r>
                                <m:r>
                                  <a:rPr lang="en-US" sz="2600" b="0" i="1" baseline="-25000" smtClean="0">
                                    <a:solidFill>
                                      <a:schemeClr val="tx1"/>
                                    </a:solidFill>
                                    <a:latin typeface="Cambria Math" panose="02040503050406030204" pitchFamily="18" charset="0"/>
                                    <a:ea typeface="Cambria Math" panose="02040503050406030204" pitchFamily="18" charset="0"/>
                                    <a:cs typeface="Cambria Math"/>
                                  </a:rPr>
                                  <m:t>𝑅</m:t>
                                </m:r>
                              </m:oMath>
                            </m:oMathPara>
                          </a14:m>
                          <a:endParaRPr lang="en-US" sz="2600" baseline="-25000" dirty="0">
                            <a:solidFill>
                              <a:schemeClr val="tx1"/>
                            </a:solidFill>
                            <a:cs typeface="Cambria Math"/>
                          </a:endParaRPr>
                        </a:p>
                      </p:txBody>
                    </p:sp>
                  </mc:Choice>
                  <mc:Fallback xmlns="">
                    <p:sp>
                      <p:nvSpPr>
                        <p:cNvPr id="86" name="Rectangle 85">
                          <a:extLst>
                            <a:ext uri="{FF2B5EF4-FFF2-40B4-BE49-F238E27FC236}">
                              <a16:creationId xmlns:a16="http://schemas.microsoft.com/office/drawing/2014/main" id="{D425BB0B-40BE-0D5C-567A-FF2E12A42B74}"/>
                            </a:ext>
                          </a:extLst>
                        </p:cNvPr>
                        <p:cNvSpPr>
                          <a:spLocks noRot="1" noChangeAspect="1" noMove="1" noResize="1" noEditPoints="1" noAdjustHandles="1" noChangeArrowheads="1" noChangeShapeType="1" noTextEdit="1"/>
                        </p:cNvSpPr>
                        <p:nvPr/>
                      </p:nvSpPr>
                      <p:spPr>
                        <a:xfrm>
                          <a:off x="4299842" y="1816037"/>
                          <a:ext cx="928036" cy="604507"/>
                        </a:xfrm>
                        <a:prstGeom prst="rect">
                          <a:avLst/>
                        </a:prstGeom>
                        <a:blipFill>
                          <a:blip r:embed="rId7"/>
                          <a:stretch>
                            <a:fillRect/>
                          </a:stretch>
                        </a:blipFill>
                        <a:ln>
                          <a:noFill/>
                        </a:ln>
                      </p:spPr>
                      <p:txBody>
                        <a:bodyPr/>
                        <a:lstStyle/>
                        <a:p>
                          <a:r>
                            <a:rPr lang="en-US">
                              <a:noFill/>
                            </a:rPr>
                            <a:t> </a:t>
                          </a:r>
                        </a:p>
                      </p:txBody>
                    </p:sp>
                  </mc:Fallback>
                </mc:AlternateContent>
                <p:sp>
                  <p:nvSpPr>
                    <p:cNvPr id="87" name="Rectangle 86">
                      <a:extLst>
                        <a:ext uri="{FF2B5EF4-FFF2-40B4-BE49-F238E27FC236}">
                          <a16:creationId xmlns:a16="http://schemas.microsoft.com/office/drawing/2014/main" id="{FE14CAAE-50C4-1F5F-FC41-9BD9D861AB22}"/>
                        </a:ext>
                      </a:extLst>
                    </p:cNvPr>
                    <p:cNvSpPr/>
                    <p:nvPr/>
                  </p:nvSpPr>
                  <p:spPr>
                    <a:xfrm>
                      <a:off x="4023460" y="205618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R</a:t>
                      </a:r>
                    </a:p>
                  </p:txBody>
                </p:sp>
              </p:grpSp>
              <p:cxnSp>
                <p:nvCxnSpPr>
                  <p:cNvPr id="84" name="Straight Arrow Connector 83">
                    <a:extLst>
                      <a:ext uri="{FF2B5EF4-FFF2-40B4-BE49-F238E27FC236}">
                        <a16:creationId xmlns:a16="http://schemas.microsoft.com/office/drawing/2014/main" id="{C6DE5452-D0B1-2971-2992-162363D10424}"/>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85" name="Straight Arrow Connector 84">
                    <a:extLst>
                      <a:ext uri="{FF2B5EF4-FFF2-40B4-BE49-F238E27FC236}">
                        <a16:creationId xmlns:a16="http://schemas.microsoft.com/office/drawing/2014/main" id="{A2CE56EA-5827-7268-5414-EBEFB4F62760}"/>
                      </a:ext>
                    </a:extLst>
                  </p:cNvPr>
                  <p:cNvCxnSpPr>
                    <a:cxnSpLocks/>
                  </p:cNvCxnSpPr>
                  <p:nvPr/>
                </p:nvCxnSpPr>
                <p:spPr>
                  <a:xfrm flipV="1">
                    <a:off x="4357477" y="2350338"/>
                    <a:ext cx="0" cy="294832"/>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cxnSp>
              <p:nvCxnSpPr>
                <p:cNvPr id="74" name="Straight Arrow Connector 73">
                  <a:extLst>
                    <a:ext uri="{FF2B5EF4-FFF2-40B4-BE49-F238E27FC236}">
                      <a16:creationId xmlns:a16="http://schemas.microsoft.com/office/drawing/2014/main" id="{9FCC1522-BFF2-AE66-297A-3BFDF139A384}"/>
                    </a:ext>
                  </a:extLst>
                </p:cNvPr>
                <p:cNvCxnSpPr/>
                <p:nvPr/>
              </p:nvCxnSpPr>
              <p:spPr>
                <a:xfrm flipV="1">
                  <a:off x="3740172" y="1340207"/>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75" name="Straight Arrow Connector 74">
                  <a:extLst>
                    <a:ext uri="{FF2B5EF4-FFF2-40B4-BE49-F238E27FC236}">
                      <a16:creationId xmlns:a16="http://schemas.microsoft.com/office/drawing/2014/main" id="{4FA05976-BDE5-EC8F-0CBA-629C193A8F1C}"/>
                    </a:ext>
                  </a:extLst>
                </p:cNvPr>
                <p:cNvCxnSpPr/>
                <p:nvPr/>
              </p:nvCxnSpPr>
              <p:spPr>
                <a:xfrm flipV="1">
                  <a:off x="6500880" y="1326666"/>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76" name="Straight Arrow Connector 75">
                  <a:extLst>
                    <a:ext uri="{FF2B5EF4-FFF2-40B4-BE49-F238E27FC236}">
                      <a16:creationId xmlns:a16="http://schemas.microsoft.com/office/drawing/2014/main" id="{EA5EBE70-9FBA-59DE-8E87-386D5F92DECE}"/>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77" name="Rectangle 76">
                  <a:extLst>
                    <a:ext uri="{FF2B5EF4-FFF2-40B4-BE49-F238E27FC236}">
                      <a16:creationId xmlns:a16="http://schemas.microsoft.com/office/drawing/2014/main" id="{AC33F7A8-D78F-3572-1F0F-93FCCEEE037A}"/>
                    </a:ext>
                  </a:extLst>
                </p:cNvPr>
                <p:cNvSpPr/>
                <p:nvPr/>
              </p:nvSpPr>
              <p:spPr>
                <a:xfrm>
                  <a:off x="3046878" y="1559204"/>
                  <a:ext cx="634517" cy="910125"/>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R</a:t>
                  </a:r>
                  <a:endParaRPr lang="en-US" sz="2600" baseline="-25000" dirty="0">
                    <a:solidFill>
                      <a:schemeClr val="tx1"/>
                    </a:solidFill>
                    <a:cs typeface="Cambria Math"/>
                  </a:endParaRPr>
                </a:p>
              </p:txBody>
            </p:sp>
            <p:sp>
              <p:nvSpPr>
                <p:cNvPr id="78" name="Rectangle 77">
                  <a:extLst>
                    <a:ext uri="{FF2B5EF4-FFF2-40B4-BE49-F238E27FC236}">
                      <a16:creationId xmlns:a16="http://schemas.microsoft.com/office/drawing/2014/main" id="{A95FE585-3319-B486-B463-AB4A09FF9DFB}"/>
                    </a:ext>
                  </a:extLst>
                </p:cNvPr>
                <p:cNvSpPr/>
                <p:nvPr/>
              </p:nvSpPr>
              <p:spPr>
                <a:xfrm>
                  <a:off x="3066134" y="1177352"/>
                  <a:ext cx="782487" cy="47635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R</a:t>
                  </a:r>
                  <a:endParaRPr lang="en-US" sz="2400" baseline="-25000" dirty="0">
                    <a:solidFill>
                      <a:schemeClr val="tx1"/>
                    </a:solidFill>
                    <a:cs typeface="Cambria Math"/>
                  </a:endParaRPr>
                </a:p>
              </p:txBody>
            </p:sp>
            <p:sp>
              <p:nvSpPr>
                <p:cNvPr id="79" name="Rectangle 78">
                  <a:extLst>
                    <a:ext uri="{FF2B5EF4-FFF2-40B4-BE49-F238E27FC236}">
                      <a16:creationId xmlns:a16="http://schemas.microsoft.com/office/drawing/2014/main" id="{A12EBF18-0AED-4FA6-32F4-681284508380}"/>
                    </a:ext>
                  </a:extLst>
                </p:cNvPr>
                <p:cNvSpPr/>
                <p:nvPr/>
              </p:nvSpPr>
              <p:spPr>
                <a:xfrm>
                  <a:off x="5459150" y="911486"/>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R</a:t>
                  </a:r>
                  <a:endParaRPr lang="en-US" sz="2400" baseline="-25000" dirty="0">
                    <a:solidFill>
                      <a:schemeClr val="tx1"/>
                    </a:solidFill>
                    <a:cs typeface="Cambria Math"/>
                  </a:endParaRPr>
                </a:p>
              </p:txBody>
            </p:sp>
          </p:grpSp>
          <p:sp>
            <p:nvSpPr>
              <p:cNvPr id="72" name="Rectangle 71">
                <a:extLst>
                  <a:ext uri="{FF2B5EF4-FFF2-40B4-BE49-F238E27FC236}">
                    <a16:creationId xmlns:a16="http://schemas.microsoft.com/office/drawing/2014/main" id="{E2F3B498-3DEF-D3A6-C0DB-FEEC72BCC348}"/>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R</a:t>
                </a:r>
              </a:p>
            </p:txBody>
          </p:sp>
        </p:grpSp>
        <p:cxnSp>
          <p:nvCxnSpPr>
            <p:cNvPr id="68" name="Straight Arrow Connector 67">
              <a:extLst>
                <a:ext uri="{FF2B5EF4-FFF2-40B4-BE49-F238E27FC236}">
                  <a16:creationId xmlns:a16="http://schemas.microsoft.com/office/drawing/2014/main" id="{51A62457-8536-E83F-4D3C-DC91C9BDDD27}"/>
                </a:ext>
              </a:extLst>
            </p:cNvPr>
            <p:cNvCxnSpPr/>
            <p:nvPr/>
          </p:nvCxnSpPr>
          <p:spPr>
            <a:xfrm>
              <a:off x="7415526" y="5501500"/>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69" name="Curved Connector 68">
              <a:extLst>
                <a:ext uri="{FF2B5EF4-FFF2-40B4-BE49-F238E27FC236}">
                  <a16:creationId xmlns:a16="http://schemas.microsoft.com/office/drawing/2014/main" id="{F19E4C23-88D2-EEA0-2C5F-861D38FEA854}"/>
                </a:ext>
              </a:extLst>
            </p:cNvPr>
            <p:cNvCxnSpPr>
              <a:cxnSpLocks/>
            </p:cNvCxnSpPr>
            <p:nvPr/>
          </p:nvCxnSpPr>
          <p:spPr>
            <a:xfrm rot="5400000">
              <a:off x="7625425" y="4304846"/>
              <a:ext cx="698522" cy="779856"/>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0" name="Curved Connector 69">
              <a:extLst>
                <a:ext uri="{FF2B5EF4-FFF2-40B4-BE49-F238E27FC236}">
                  <a16:creationId xmlns:a16="http://schemas.microsoft.com/office/drawing/2014/main" id="{494E8035-13D9-7C01-FD69-6427793DDD48}"/>
                </a:ext>
              </a:extLst>
            </p:cNvPr>
            <p:cNvCxnSpPr>
              <a:cxnSpLocks/>
              <a:stCxn id="88" idx="0"/>
              <a:endCxn id="87" idx="2"/>
            </p:cNvCxnSpPr>
            <p:nvPr/>
          </p:nvCxnSpPr>
          <p:spPr>
            <a:xfrm rot="16200000" flipV="1">
              <a:off x="7399080" y="3946187"/>
              <a:ext cx="1126848" cy="872266"/>
            </a:xfrm>
            <a:prstGeom prst="curvedConnector3">
              <a:avLst>
                <a:gd name="adj1" fmla="val 33094"/>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88" name="Rectangle 87">
            <a:extLst>
              <a:ext uri="{FF2B5EF4-FFF2-40B4-BE49-F238E27FC236}">
                <a16:creationId xmlns:a16="http://schemas.microsoft.com/office/drawing/2014/main" id="{8E5522CA-5777-44F5-E800-C99D1AC4E855}"/>
              </a:ext>
            </a:extLst>
          </p:cNvPr>
          <p:cNvSpPr/>
          <p:nvPr/>
        </p:nvSpPr>
        <p:spPr>
          <a:xfrm>
            <a:off x="2700246" y="3750843"/>
            <a:ext cx="1001426" cy="971167"/>
          </a:xfrm>
          <a:prstGeom prst="rect">
            <a:avLst/>
          </a:prstGeom>
          <a:solidFill>
            <a:srgbClr val="FF93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FR</a:t>
            </a:r>
          </a:p>
        </p:txBody>
      </p:sp>
      <p:sp>
        <p:nvSpPr>
          <p:cNvPr id="89" name="Rectangle 88">
            <a:extLst>
              <a:ext uri="{FF2B5EF4-FFF2-40B4-BE49-F238E27FC236}">
                <a16:creationId xmlns:a16="http://schemas.microsoft.com/office/drawing/2014/main" id="{86B731C0-6579-509C-9EC1-C07636998928}"/>
              </a:ext>
            </a:extLst>
          </p:cNvPr>
          <p:cNvSpPr/>
          <p:nvPr/>
        </p:nvSpPr>
        <p:spPr>
          <a:xfrm>
            <a:off x="991199" y="3722841"/>
            <a:ext cx="1001426" cy="971167"/>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F</a:t>
            </a:r>
          </a:p>
        </p:txBody>
      </p:sp>
      <p:cxnSp>
        <p:nvCxnSpPr>
          <p:cNvPr id="91" name="Straight Arrow Connector 90">
            <a:extLst>
              <a:ext uri="{FF2B5EF4-FFF2-40B4-BE49-F238E27FC236}">
                <a16:creationId xmlns:a16="http://schemas.microsoft.com/office/drawing/2014/main" id="{F6FB0C8B-60DF-C94C-4C9D-215A3056AAFD}"/>
              </a:ext>
            </a:extLst>
          </p:cNvPr>
          <p:cNvCxnSpPr/>
          <p:nvPr/>
        </p:nvCxnSpPr>
        <p:spPr>
          <a:xfrm>
            <a:off x="527651" y="4251407"/>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92" name="Rectangle 91">
            <a:extLst>
              <a:ext uri="{FF2B5EF4-FFF2-40B4-BE49-F238E27FC236}">
                <a16:creationId xmlns:a16="http://schemas.microsoft.com/office/drawing/2014/main" id="{D58C29E9-8CAA-02C7-53FE-BA9E04890CEC}"/>
              </a:ext>
            </a:extLst>
          </p:cNvPr>
          <p:cNvSpPr/>
          <p:nvPr/>
        </p:nvSpPr>
        <p:spPr>
          <a:xfrm>
            <a:off x="363026" y="3662908"/>
            <a:ext cx="53978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F</a:t>
            </a:r>
            <a:endParaRPr lang="en-US" sz="2600" baseline="-25000" dirty="0">
              <a:solidFill>
                <a:schemeClr val="tx1"/>
              </a:solidFill>
              <a:cs typeface="Cambria Math"/>
            </a:endParaRPr>
          </a:p>
        </p:txBody>
      </p:sp>
      <p:cxnSp>
        <p:nvCxnSpPr>
          <p:cNvPr id="93" name="Straight Arrow Connector 92">
            <a:extLst>
              <a:ext uri="{FF2B5EF4-FFF2-40B4-BE49-F238E27FC236}">
                <a16:creationId xmlns:a16="http://schemas.microsoft.com/office/drawing/2014/main" id="{5E05B4A6-C232-1E03-76D3-6B516494E589}"/>
              </a:ext>
            </a:extLst>
          </p:cNvPr>
          <p:cNvCxnSpPr>
            <a:cxnSpLocks/>
          </p:cNvCxnSpPr>
          <p:nvPr/>
        </p:nvCxnSpPr>
        <p:spPr>
          <a:xfrm>
            <a:off x="3493421" y="4736990"/>
            <a:ext cx="0" cy="363923"/>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95" name="Straight Arrow Connector 94">
            <a:extLst>
              <a:ext uri="{FF2B5EF4-FFF2-40B4-BE49-F238E27FC236}">
                <a16:creationId xmlns:a16="http://schemas.microsoft.com/office/drawing/2014/main" id="{C2F86C89-C8F1-8FCD-0A1F-0CEFA34126EB}"/>
              </a:ext>
            </a:extLst>
          </p:cNvPr>
          <p:cNvCxnSpPr>
            <a:cxnSpLocks/>
          </p:cNvCxnSpPr>
          <p:nvPr/>
        </p:nvCxnSpPr>
        <p:spPr>
          <a:xfrm>
            <a:off x="1773611" y="4722010"/>
            <a:ext cx="0" cy="359354"/>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96" name="Rectangle 95">
            <a:extLst>
              <a:ext uri="{FF2B5EF4-FFF2-40B4-BE49-F238E27FC236}">
                <a16:creationId xmlns:a16="http://schemas.microsoft.com/office/drawing/2014/main" id="{3D1D615C-4600-ABE5-5514-95265CD15210}"/>
              </a:ext>
            </a:extLst>
          </p:cNvPr>
          <p:cNvSpPr/>
          <p:nvPr/>
        </p:nvSpPr>
        <p:spPr>
          <a:xfrm>
            <a:off x="1420414" y="4458640"/>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F</a:t>
            </a:r>
            <a:endParaRPr lang="en-US" sz="2400" baseline="-25000" dirty="0">
              <a:solidFill>
                <a:schemeClr val="tx1"/>
              </a:solidFill>
              <a:cs typeface="Cambria Math"/>
            </a:endParaRPr>
          </a:p>
        </p:txBody>
      </p:sp>
      <p:sp>
        <p:nvSpPr>
          <p:cNvPr id="97" name="Rectangle 96">
            <a:extLst>
              <a:ext uri="{FF2B5EF4-FFF2-40B4-BE49-F238E27FC236}">
                <a16:creationId xmlns:a16="http://schemas.microsoft.com/office/drawing/2014/main" id="{2D3CA357-3804-B036-010C-18FD100BA5A1}"/>
              </a:ext>
            </a:extLst>
          </p:cNvPr>
          <p:cNvSpPr/>
          <p:nvPr/>
        </p:nvSpPr>
        <p:spPr>
          <a:xfrm>
            <a:off x="1821262" y="3653876"/>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F</a:t>
            </a:r>
          </a:p>
        </p:txBody>
      </p:sp>
      <p:sp>
        <p:nvSpPr>
          <p:cNvPr id="103" name="Rectangle 102">
            <a:extLst>
              <a:ext uri="{FF2B5EF4-FFF2-40B4-BE49-F238E27FC236}">
                <a16:creationId xmlns:a16="http://schemas.microsoft.com/office/drawing/2014/main" id="{98030EA2-E236-34D8-E3CA-3D1229926604}"/>
              </a:ext>
            </a:extLst>
          </p:cNvPr>
          <p:cNvSpPr/>
          <p:nvPr/>
        </p:nvSpPr>
        <p:spPr>
          <a:xfrm>
            <a:off x="4300956" y="2163276"/>
            <a:ext cx="1001426" cy="971168"/>
          </a:xfrm>
          <a:prstGeom prst="rect">
            <a:avLst/>
          </a:prstGeom>
          <a:solidFill>
            <a:schemeClr val="accent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r>
              <a:rPr lang="en-US" sz="3600" baseline="-25000" dirty="0">
                <a:solidFill>
                  <a:schemeClr val="tx1"/>
                </a:solidFill>
                <a:cs typeface="Cambria Math"/>
              </a:rPr>
              <a:t>R</a:t>
            </a:r>
            <a:endParaRPr lang="en-US" sz="3600" dirty="0">
              <a:solidFill>
                <a:schemeClr val="tx1"/>
              </a:solidFill>
              <a:cs typeface="Cambria Math"/>
            </a:endParaRPr>
          </a:p>
        </p:txBody>
      </p:sp>
      <p:cxnSp>
        <p:nvCxnSpPr>
          <p:cNvPr id="105" name="Straight Arrow Connector 104">
            <a:extLst>
              <a:ext uri="{FF2B5EF4-FFF2-40B4-BE49-F238E27FC236}">
                <a16:creationId xmlns:a16="http://schemas.microsoft.com/office/drawing/2014/main" id="{40278120-A4E5-3C3F-F3BB-92E7B8AA6B1D}"/>
              </a:ext>
            </a:extLst>
          </p:cNvPr>
          <p:cNvCxnSpPr/>
          <p:nvPr/>
        </p:nvCxnSpPr>
        <p:spPr>
          <a:xfrm>
            <a:off x="3750870" y="2641073"/>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06" name="Rectangle 105">
                <a:extLst>
                  <a:ext uri="{FF2B5EF4-FFF2-40B4-BE49-F238E27FC236}">
                    <a16:creationId xmlns:a16="http://schemas.microsoft.com/office/drawing/2014/main" id="{1FAA3E01-01BD-C8EC-AE39-29608F1CF971}"/>
                  </a:ext>
                </a:extLst>
              </p:cNvPr>
              <p:cNvSpPr/>
              <p:nvPr/>
            </p:nvSpPr>
            <p:spPr>
              <a:xfrm>
                <a:off x="3493421" y="2023939"/>
                <a:ext cx="1102299"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i="1" smtClean="0">
                          <a:solidFill>
                            <a:schemeClr val="tx1"/>
                          </a:solidFill>
                          <a:latin typeface="Cambria Math" panose="02040503050406030204" pitchFamily="18" charset="0"/>
                          <a:ea typeface="Cambria Math" panose="02040503050406030204" pitchFamily="18" charset="0"/>
                          <a:cs typeface="Cambria Math"/>
                        </a:rPr>
                        <m:t>𝜎</m:t>
                      </m:r>
                      <m:r>
                        <a:rPr lang="en-US" sz="2600" b="0" i="1" baseline="-25000" smtClean="0">
                          <a:solidFill>
                            <a:schemeClr val="tx1"/>
                          </a:solidFill>
                          <a:latin typeface="Cambria Math" panose="02040503050406030204" pitchFamily="18" charset="0"/>
                          <a:ea typeface="Cambria Math" panose="02040503050406030204" pitchFamily="18" charset="0"/>
                          <a:cs typeface="Cambria Math"/>
                        </a:rPr>
                        <m:t>𝑅</m:t>
                      </m:r>
                    </m:oMath>
                  </m:oMathPara>
                </a14:m>
                <a:endParaRPr lang="en-US" sz="2600" baseline="-25000" dirty="0">
                  <a:solidFill>
                    <a:schemeClr val="tx1"/>
                  </a:solidFill>
                  <a:cs typeface="Cambria Math"/>
                </a:endParaRPr>
              </a:p>
            </p:txBody>
          </p:sp>
        </mc:Choice>
        <mc:Fallback xmlns="">
          <p:sp>
            <p:nvSpPr>
              <p:cNvPr id="106" name="Rectangle 105">
                <a:extLst>
                  <a:ext uri="{FF2B5EF4-FFF2-40B4-BE49-F238E27FC236}">
                    <a16:creationId xmlns:a16="http://schemas.microsoft.com/office/drawing/2014/main" id="{1FAA3E01-01BD-C8EC-AE39-29608F1CF971}"/>
                  </a:ext>
                </a:extLst>
              </p:cNvPr>
              <p:cNvSpPr>
                <a:spLocks noRot="1" noChangeAspect="1" noMove="1" noResize="1" noEditPoints="1" noAdjustHandles="1" noChangeArrowheads="1" noChangeShapeType="1" noTextEdit="1"/>
              </p:cNvSpPr>
              <p:nvPr/>
            </p:nvSpPr>
            <p:spPr>
              <a:xfrm>
                <a:off x="3493421" y="2023939"/>
                <a:ext cx="1102299" cy="722022"/>
              </a:xfrm>
              <a:prstGeom prst="rect">
                <a:avLst/>
              </a:prstGeom>
              <a:blipFill>
                <a:blip r:embed="rId8"/>
                <a:stretch>
                  <a:fillRect/>
                </a:stretch>
              </a:blipFill>
              <a:ln>
                <a:noFill/>
              </a:ln>
            </p:spPr>
            <p:txBody>
              <a:bodyPr/>
              <a:lstStyle/>
              <a:p>
                <a:r>
                  <a:rPr lang="en-US">
                    <a:noFill/>
                  </a:rPr>
                  <a:t> </a:t>
                </a:r>
              </a:p>
            </p:txBody>
          </p:sp>
        </mc:Fallback>
      </mc:AlternateContent>
      <p:cxnSp>
        <p:nvCxnSpPr>
          <p:cNvPr id="107" name="Straight Arrow Connector 106">
            <a:extLst>
              <a:ext uri="{FF2B5EF4-FFF2-40B4-BE49-F238E27FC236}">
                <a16:creationId xmlns:a16="http://schemas.microsoft.com/office/drawing/2014/main" id="{AD30C23C-ABF0-1DAD-D5E9-7DB714D45A36}"/>
              </a:ext>
            </a:extLst>
          </p:cNvPr>
          <p:cNvCxnSpPr>
            <a:cxnSpLocks/>
          </p:cNvCxnSpPr>
          <p:nvPr/>
        </p:nvCxnSpPr>
        <p:spPr>
          <a:xfrm>
            <a:off x="5340482" y="2657390"/>
            <a:ext cx="41563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08" name="Rectangle 107">
            <a:extLst>
              <a:ext uri="{FF2B5EF4-FFF2-40B4-BE49-F238E27FC236}">
                <a16:creationId xmlns:a16="http://schemas.microsoft.com/office/drawing/2014/main" id="{65F567BC-B013-3374-AFB4-33156528E48D}"/>
              </a:ext>
            </a:extLst>
          </p:cNvPr>
          <p:cNvSpPr/>
          <p:nvPr/>
        </p:nvSpPr>
        <p:spPr>
          <a:xfrm>
            <a:off x="4999037" y="1960923"/>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R</a:t>
            </a:r>
            <a:endParaRPr lang="en-US" sz="2400" baseline="-25000" dirty="0">
              <a:solidFill>
                <a:schemeClr val="tx1"/>
              </a:solidFill>
              <a:cs typeface="Cambria Math"/>
            </a:endParaRPr>
          </a:p>
        </p:txBody>
      </p:sp>
      <p:sp>
        <p:nvSpPr>
          <p:cNvPr id="112" name="Rectangle 111">
            <a:extLst>
              <a:ext uri="{FF2B5EF4-FFF2-40B4-BE49-F238E27FC236}">
                <a16:creationId xmlns:a16="http://schemas.microsoft.com/office/drawing/2014/main" id="{6E5FEDAC-C67E-2E33-B61F-223E5C44577C}"/>
              </a:ext>
            </a:extLst>
          </p:cNvPr>
          <p:cNvSpPr/>
          <p:nvPr/>
        </p:nvSpPr>
        <p:spPr>
          <a:xfrm>
            <a:off x="3110991" y="4494365"/>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F</a:t>
            </a:r>
            <a:endParaRPr lang="en-US" sz="2400" baseline="-25000" dirty="0">
              <a:solidFill>
                <a:schemeClr val="tx1"/>
              </a:solidFill>
              <a:cs typeface="Cambria Math"/>
            </a:endParaRPr>
          </a:p>
        </p:txBody>
      </p:sp>
      <p:pic>
        <p:nvPicPr>
          <p:cNvPr id="154" name="Graphic 153" descr="Rat with solid fill">
            <a:extLst>
              <a:ext uri="{FF2B5EF4-FFF2-40B4-BE49-F238E27FC236}">
                <a16:creationId xmlns:a16="http://schemas.microsoft.com/office/drawing/2014/main" id="{80B9ED09-860F-9FD2-9CD8-AF4D8A8DCAD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20491" y="2179444"/>
            <a:ext cx="1298367" cy="1298367"/>
          </a:xfrm>
          <a:prstGeom prst="rect">
            <a:avLst/>
          </a:prstGeom>
        </p:spPr>
      </p:pic>
      <p:pic>
        <p:nvPicPr>
          <p:cNvPr id="155" name="Picture 2">
            <a:extLst>
              <a:ext uri="{FF2B5EF4-FFF2-40B4-BE49-F238E27FC236}">
                <a16:creationId xmlns:a16="http://schemas.microsoft.com/office/drawing/2014/main" id="{2F44F615-84DA-2878-A744-D823BEEA411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26517" y="4083664"/>
            <a:ext cx="1086314" cy="610344"/>
          </a:xfrm>
          <a:prstGeom prst="rect">
            <a:avLst/>
          </a:prstGeom>
          <a:noFill/>
          <a:extLst>
            <a:ext uri="{909E8E84-426E-40DD-AFC4-6F175D3DCCD1}">
              <a14:hiddenFill xmlns:a14="http://schemas.microsoft.com/office/drawing/2010/main">
                <a:solidFill>
                  <a:srgbClr val="FFFFFF"/>
                </a:solidFill>
              </a14:hiddenFill>
            </a:ext>
          </a:extLst>
        </p:spPr>
      </p:pic>
      <p:cxnSp>
        <p:nvCxnSpPr>
          <p:cNvPr id="2" name="Straight Arrow Connector 1">
            <a:extLst>
              <a:ext uri="{FF2B5EF4-FFF2-40B4-BE49-F238E27FC236}">
                <a16:creationId xmlns:a16="http://schemas.microsoft.com/office/drawing/2014/main" id="{44DB800D-4C4D-7D15-8C3B-998083D793B1}"/>
              </a:ext>
            </a:extLst>
          </p:cNvPr>
          <p:cNvCxnSpPr>
            <a:cxnSpLocks/>
          </p:cNvCxnSpPr>
          <p:nvPr/>
        </p:nvCxnSpPr>
        <p:spPr>
          <a:xfrm>
            <a:off x="3493421" y="4736990"/>
            <a:ext cx="0" cy="363923"/>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3" name="Straight Arrow Connector 2">
            <a:extLst>
              <a:ext uri="{FF2B5EF4-FFF2-40B4-BE49-F238E27FC236}">
                <a16:creationId xmlns:a16="http://schemas.microsoft.com/office/drawing/2014/main" id="{25EEA920-F26B-068F-15DD-1E407BC72EE0}"/>
              </a:ext>
            </a:extLst>
          </p:cNvPr>
          <p:cNvCxnSpPr>
            <a:cxnSpLocks/>
          </p:cNvCxnSpPr>
          <p:nvPr/>
        </p:nvCxnSpPr>
        <p:spPr>
          <a:xfrm>
            <a:off x="1773611" y="4722010"/>
            <a:ext cx="0" cy="359354"/>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pic>
        <p:nvPicPr>
          <p:cNvPr id="4" name="Graphic 3" descr="Woman with solid fill">
            <a:extLst>
              <a:ext uri="{FF2B5EF4-FFF2-40B4-BE49-F238E27FC236}">
                <a16:creationId xmlns:a16="http://schemas.microsoft.com/office/drawing/2014/main" id="{7D574128-6454-FDDA-9C9E-542FA9C8377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12474" y="5491738"/>
            <a:ext cx="914400" cy="914400"/>
          </a:xfrm>
          <a:prstGeom prst="rect">
            <a:avLst/>
          </a:prstGeom>
        </p:spPr>
      </p:pic>
      <p:sp>
        <p:nvSpPr>
          <p:cNvPr id="5" name="Rectangle 4">
            <a:extLst>
              <a:ext uri="{FF2B5EF4-FFF2-40B4-BE49-F238E27FC236}">
                <a16:creationId xmlns:a16="http://schemas.microsoft.com/office/drawing/2014/main" id="{E0EBD0C8-0D82-7214-CCC6-2D358AD39495}"/>
              </a:ext>
            </a:extLst>
          </p:cNvPr>
          <p:cNvSpPr/>
          <p:nvPr/>
        </p:nvSpPr>
        <p:spPr>
          <a:xfrm>
            <a:off x="4384431" y="3765823"/>
            <a:ext cx="1001426" cy="971167"/>
          </a:xfrm>
          <a:prstGeom prst="rect">
            <a:avLst/>
          </a:prstGeom>
          <a:solidFill>
            <a:schemeClr val="accent2"/>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FF</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7DC63B50-2392-9988-30AF-B32D262D59A6}"/>
                  </a:ext>
                </a:extLst>
              </p:cNvPr>
              <p:cNvSpPr/>
              <p:nvPr/>
            </p:nvSpPr>
            <p:spPr>
              <a:xfrm>
                <a:off x="3551733" y="3641378"/>
                <a:ext cx="1102299"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i="1" smtClean="0">
                          <a:solidFill>
                            <a:schemeClr val="tx1"/>
                          </a:solidFill>
                          <a:latin typeface="Cambria Math" panose="02040503050406030204" pitchFamily="18" charset="0"/>
                          <a:ea typeface="Cambria Math" panose="02040503050406030204" pitchFamily="18" charset="0"/>
                          <a:cs typeface="Cambria Math"/>
                        </a:rPr>
                        <m:t>𝛿</m:t>
                      </m:r>
                      <m:r>
                        <a:rPr lang="en-US" sz="2600" b="0" i="1" baseline="-25000" smtClean="0">
                          <a:solidFill>
                            <a:schemeClr val="tx1"/>
                          </a:solidFill>
                          <a:latin typeface="Cambria Math" panose="02040503050406030204" pitchFamily="18" charset="0"/>
                          <a:ea typeface="Cambria Math" panose="02040503050406030204" pitchFamily="18" charset="0"/>
                          <a:cs typeface="Cambria Math"/>
                        </a:rPr>
                        <m:t>𝐹</m:t>
                      </m:r>
                    </m:oMath>
                  </m:oMathPara>
                </a14:m>
                <a:endParaRPr lang="en-US" sz="2600" baseline="-25000" dirty="0">
                  <a:solidFill>
                    <a:schemeClr val="tx1"/>
                  </a:solidFill>
                  <a:cs typeface="Cambria Math"/>
                </a:endParaRPr>
              </a:p>
            </p:txBody>
          </p:sp>
        </mc:Choice>
        <mc:Fallback xmlns="">
          <p:sp>
            <p:nvSpPr>
              <p:cNvPr id="6" name="Rectangle 5">
                <a:extLst>
                  <a:ext uri="{FF2B5EF4-FFF2-40B4-BE49-F238E27FC236}">
                    <a16:creationId xmlns:a16="http://schemas.microsoft.com/office/drawing/2014/main" id="{7DC63B50-2392-9988-30AF-B32D262D59A6}"/>
                  </a:ext>
                </a:extLst>
              </p:cNvPr>
              <p:cNvSpPr>
                <a:spLocks noRot="1" noChangeAspect="1" noMove="1" noResize="1" noEditPoints="1" noAdjustHandles="1" noChangeArrowheads="1" noChangeShapeType="1" noTextEdit="1"/>
              </p:cNvSpPr>
              <p:nvPr/>
            </p:nvSpPr>
            <p:spPr>
              <a:xfrm>
                <a:off x="3551733" y="3641378"/>
                <a:ext cx="1102299" cy="722022"/>
              </a:xfrm>
              <a:prstGeom prst="rect">
                <a:avLst/>
              </a:prstGeom>
              <a:blipFill>
                <a:blip r:embed="rId14"/>
                <a:stretch>
                  <a:fillRect/>
                </a:stretch>
              </a:blipFill>
              <a:ln>
                <a:noFill/>
              </a:ln>
            </p:spPr>
            <p:txBody>
              <a:bodyPr/>
              <a:lstStyle/>
              <a:p>
                <a:r>
                  <a:rPr lang="en-US">
                    <a:noFill/>
                  </a:rPr>
                  <a:t> </a:t>
                </a:r>
              </a:p>
            </p:txBody>
          </p:sp>
        </mc:Fallback>
      </mc:AlternateContent>
      <p:grpSp>
        <p:nvGrpSpPr>
          <p:cNvPr id="7" name="Group 6">
            <a:extLst>
              <a:ext uri="{FF2B5EF4-FFF2-40B4-BE49-F238E27FC236}">
                <a16:creationId xmlns:a16="http://schemas.microsoft.com/office/drawing/2014/main" id="{172E8561-98F9-6F36-78C8-51F0B68A27DB}"/>
              </a:ext>
            </a:extLst>
          </p:cNvPr>
          <p:cNvGrpSpPr/>
          <p:nvPr/>
        </p:nvGrpSpPr>
        <p:grpSpPr>
          <a:xfrm>
            <a:off x="283567" y="4977192"/>
            <a:ext cx="3856177" cy="1491365"/>
            <a:chOff x="2919730" y="1794221"/>
            <a:chExt cx="4532942" cy="1879903"/>
          </a:xfrm>
        </p:grpSpPr>
        <p:grpSp>
          <p:nvGrpSpPr>
            <p:cNvPr id="8" name="Group 7">
              <a:extLst>
                <a:ext uri="{FF2B5EF4-FFF2-40B4-BE49-F238E27FC236}">
                  <a16:creationId xmlns:a16="http://schemas.microsoft.com/office/drawing/2014/main" id="{9D9AD35A-A807-1576-F636-F73BCDB3DFE2}"/>
                </a:ext>
              </a:extLst>
            </p:cNvPr>
            <p:cNvGrpSpPr/>
            <p:nvPr/>
          </p:nvGrpSpPr>
          <p:grpSpPr>
            <a:xfrm>
              <a:off x="2919730" y="1794221"/>
              <a:ext cx="4532942" cy="1857320"/>
              <a:chOff x="2796183" y="1116339"/>
              <a:chExt cx="4532942" cy="1857320"/>
            </a:xfrm>
          </p:grpSpPr>
          <p:grpSp>
            <p:nvGrpSpPr>
              <p:cNvPr id="11" name="Group 10">
                <a:extLst>
                  <a:ext uri="{FF2B5EF4-FFF2-40B4-BE49-F238E27FC236}">
                    <a16:creationId xmlns:a16="http://schemas.microsoft.com/office/drawing/2014/main" id="{76E073D5-DE67-FC47-F9CC-8E1E1C3BF9D9}"/>
                  </a:ext>
                </a:extLst>
              </p:cNvPr>
              <p:cNvGrpSpPr/>
              <p:nvPr/>
            </p:nvGrpSpPr>
            <p:grpSpPr>
              <a:xfrm>
                <a:off x="4533316" y="1676279"/>
                <a:ext cx="2795809" cy="1297380"/>
                <a:chOff x="3421375" y="2147089"/>
                <a:chExt cx="2795809" cy="1297380"/>
              </a:xfrm>
            </p:grpSpPr>
            <p:grpSp>
              <p:nvGrpSpPr>
                <p:cNvPr id="18" name="Group 17">
                  <a:extLst>
                    <a:ext uri="{FF2B5EF4-FFF2-40B4-BE49-F238E27FC236}">
                      <a16:creationId xmlns:a16="http://schemas.microsoft.com/office/drawing/2014/main" id="{6BB58946-A624-CC38-E409-E0A040B8368C}"/>
                    </a:ext>
                  </a:extLst>
                </p:cNvPr>
                <p:cNvGrpSpPr/>
                <p:nvPr/>
              </p:nvGrpSpPr>
              <p:grpSpPr>
                <a:xfrm>
                  <a:off x="3421375" y="2147089"/>
                  <a:ext cx="2795809" cy="1297380"/>
                  <a:chOff x="3447749" y="2649828"/>
                  <a:chExt cx="2002397" cy="861722"/>
                </a:xfrm>
              </p:grpSpPr>
              <p:graphicFrame>
                <p:nvGraphicFramePr>
                  <p:cNvPr id="20" name="Object 19">
                    <a:extLst>
                      <a:ext uri="{FF2B5EF4-FFF2-40B4-BE49-F238E27FC236}">
                        <a16:creationId xmlns:a16="http://schemas.microsoft.com/office/drawing/2014/main" id="{ED1D87BD-DB41-BA69-B1C4-D0082AD100A7}"/>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15" imgW="114300" imgH="165100" progId="Equation.3">
                          <p:embed/>
                        </p:oleObj>
                      </mc:Choice>
                      <mc:Fallback>
                        <p:oleObj name="Equation" r:id="rId15" imgW="114300" imgH="165100" progId="Equation.3">
                          <p:embed/>
                          <p:pic>
                            <p:nvPicPr>
                              <p:cNvPr id="20" name="Object 19">
                                <a:extLst>
                                  <a:ext uri="{FF2B5EF4-FFF2-40B4-BE49-F238E27FC236}">
                                    <a16:creationId xmlns:a16="http://schemas.microsoft.com/office/drawing/2014/main" id="{ED1D87BD-DB41-BA69-B1C4-D0082AD100A7}"/>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p:sp>
                <p:nvSpPr>
                  <p:cNvPr id="25" name="Rectangle 24">
                    <a:extLst>
                      <a:ext uri="{FF2B5EF4-FFF2-40B4-BE49-F238E27FC236}">
                        <a16:creationId xmlns:a16="http://schemas.microsoft.com/office/drawing/2014/main" id="{345484DD-3255-19C0-6713-F0E058E242F2}"/>
                      </a:ext>
                    </a:extLst>
                  </p:cNvPr>
                  <p:cNvSpPr/>
                  <p:nvPr/>
                </p:nvSpPr>
                <p:spPr>
                  <a:xfrm>
                    <a:off x="3447749" y="2649828"/>
                    <a:ext cx="928036" cy="37296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H</a:t>
                    </a:r>
                  </a:p>
                </p:txBody>
              </p:sp>
              <p:cxnSp>
                <p:nvCxnSpPr>
                  <p:cNvPr id="22" name="Straight Arrow Connector 21">
                    <a:extLst>
                      <a:ext uri="{FF2B5EF4-FFF2-40B4-BE49-F238E27FC236}">
                        <a16:creationId xmlns:a16="http://schemas.microsoft.com/office/drawing/2014/main" id="{BDB12BDF-5060-35E7-3202-07B847F99AE5}"/>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F53E4AF8-229E-6192-8566-0FDBF5E6A9B0}"/>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9" name="Rectangle 18">
                  <a:extLst>
                    <a:ext uri="{FF2B5EF4-FFF2-40B4-BE49-F238E27FC236}">
                      <a16:creationId xmlns:a16="http://schemas.microsoft.com/office/drawing/2014/main" id="{566AB468-1CC4-BE2C-344A-26CA9F8958B4}"/>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H</a:t>
                  </a:r>
                </a:p>
              </p:txBody>
            </p:sp>
          </p:grpSp>
          <p:cxnSp>
            <p:nvCxnSpPr>
              <p:cNvPr id="12" name="Straight Arrow Connector 11">
                <a:extLst>
                  <a:ext uri="{FF2B5EF4-FFF2-40B4-BE49-F238E27FC236}">
                    <a16:creationId xmlns:a16="http://schemas.microsoft.com/office/drawing/2014/main" id="{73C50B2A-4CA8-B8B0-FC1C-7E9B43E44091}"/>
                  </a:ext>
                </a:extLst>
              </p:cNvPr>
              <p:cNvCxnSpPr>
                <a:cxnSpLocks/>
              </p:cNvCxnSpPr>
              <p:nvPr/>
            </p:nvCxnSpPr>
            <p:spPr>
              <a:xfrm flipV="1">
                <a:off x="3900980" y="1359386"/>
                <a:ext cx="0" cy="437721"/>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BA11FFA5-A5EB-4FCD-84CD-537113C0CD3A}"/>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5" name="Rectangle 14">
                <a:extLst>
                  <a:ext uri="{FF2B5EF4-FFF2-40B4-BE49-F238E27FC236}">
                    <a16:creationId xmlns:a16="http://schemas.microsoft.com/office/drawing/2014/main" id="{E96CB4DA-7E3F-B8B2-7971-A79E843ABA1B}"/>
                  </a:ext>
                </a:extLst>
              </p:cNvPr>
              <p:cNvSpPr/>
              <p:nvPr/>
            </p:nvSpPr>
            <p:spPr>
              <a:xfrm>
                <a:off x="2796183" y="1694594"/>
                <a:ext cx="625923" cy="66618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H</a:t>
                </a:r>
                <a:endParaRPr lang="en-US" sz="2600" baseline="-25000" dirty="0">
                  <a:solidFill>
                    <a:schemeClr val="tx1"/>
                  </a:solidFill>
                  <a:cs typeface="Cambria Math"/>
                </a:endParaRPr>
              </a:p>
            </p:txBody>
          </p:sp>
          <p:sp>
            <p:nvSpPr>
              <p:cNvPr id="16" name="Rectangle 15">
                <a:extLst>
                  <a:ext uri="{FF2B5EF4-FFF2-40B4-BE49-F238E27FC236}">
                    <a16:creationId xmlns:a16="http://schemas.microsoft.com/office/drawing/2014/main" id="{D4F035DD-9280-146C-AE4C-9F283287404A}"/>
                  </a:ext>
                </a:extLst>
              </p:cNvPr>
              <p:cNvSpPr/>
              <p:nvPr/>
            </p:nvSpPr>
            <p:spPr>
              <a:xfrm>
                <a:off x="3200958" y="1116339"/>
                <a:ext cx="782487" cy="47635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grpSp>
        <p:sp>
          <p:nvSpPr>
            <p:cNvPr id="10" name="Rectangle 9">
              <a:extLst>
                <a:ext uri="{FF2B5EF4-FFF2-40B4-BE49-F238E27FC236}">
                  <a16:creationId xmlns:a16="http://schemas.microsoft.com/office/drawing/2014/main" id="{F60C23DE-8C68-C06A-A9D7-B98839E966A8}"/>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H</a:t>
              </a:r>
            </a:p>
          </p:txBody>
        </p:sp>
      </p:grpSp>
      <p:cxnSp>
        <p:nvCxnSpPr>
          <p:cNvPr id="26" name="Straight Arrow Connector 25">
            <a:extLst>
              <a:ext uri="{FF2B5EF4-FFF2-40B4-BE49-F238E27FC236}">
                <a16:creationId xmlns:a16="http://schemas.microsoft.com/office/drawing/2014/main" id="{C41FE105-F4CD-0F8D-6EF8-4FFE87B5FB0E}"/>
              </a:ext>
            </a:extLst>
          </p:cNvPr>
          <p:cNvCxnSpPr>
            <a:cxnSpLocks/>
          </p:cNvCxnSpPr>
          <p:nvPr/>
        </p:nvCxnSpPr>
        <p:spPr>
          <a:xfrm>
            <a:off x="5402314" y="4326948"/>
            <a:ext cx="482156"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27" name="Rectangle 26">
            <a:extLst>
              <a:ext uri="{FF2B5EF4-FFF2-40B4-BE49-F238E27FC236}">
                <a16:creationId xmlns:a16="http://schemas.microsoft.com/office/drawing/2014/main" id="{A177CBF0-11D4-453C-D322-FE012619156B}"/>
              </a:ext>
            </a:extLst>
          </p:cNvPr>
          <p:cNvSpPr/>
          <p:nvPr/>
        </p:nvSpPr>
        <p:spPr>
          <a:xfrm>
            <a:off x="4981552" y="3671129"/>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F</a:t>
            </a:r>
            <a:endParaRPr lang="en-US" sz="2400" baseline="-25000" dirty="0">
              <a:solidFill>
                <a:schemeClr val="tx1"/>
              </a:solidFill>
              <a:cs typeface="Cambria Math"/>
            </a:endParaRPr>
          </a:p>
        </p:txBody>
      </p:sp>
      <p:cxnSp>
        <p:nvCxnSpPr>
          <p:cNvPr id="28" name="Curved Connector 27">
            <a:extLst>
              <a:ext uri="{FF2B5EF4-FFF2-40B4-BE49-F238E27FC236}">
                <a16:creationId xmlns:a16="http://schemas.microsoft.com/office/drawing/2014/main" id="{709D3241-63CE-3263-B4A6-3F6AC4F50677}"/>
              </a:ext>
            </a:extLst>
          </p:cNvPr>
          <p:cNvCxnSpPr>
            <a:cxnSpLocks/>
            <a:stCxn id="5" idx="2"/>
            <a:endCxn id="25" idx="0"/>
          </p:cNvCxnSpPr>
          <p:nvPr/>
        </p:nvCxnSpPr>
        <p:spPr>
          <a:xfrm rot="5400000">
            <a:off x="3256614" y="3792874"/>
            <a:ext cx="684414" cy="2572647"/>
          </a:xfrm>
          <a:prstGeom prst="curvedConnector3">
            <a:avLst>
              <a:gd name="adj1" fmla="val 72268"/>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7C7360B-BF0E-8999-09E8-7FD6BA7F8B7C}"/>
              </a:ext>
            </a:extLst>
          </p:cNvPr>
          <p:cNvCxnSpPr/>
          <p:nvPr/>
        </p:nvCxnSpPr>
        <p:spPr>
          <a:xfrm>
            <a:off x="3795707" y="4363400"/>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30" name="Curved Connector 29">
            <a:extLst>
              <a:ext uri="{FF2B5EF4-FFF2-40B4-BE49-F238E27FC236}">
                <a16:creationId xmlns:a16="http://schemas.microsoft.com/office/drawing/2014/main" id="{83E04361-0609-C0D1-C406-8BB76DE67341}"/>
              </a:ext>
            </a:extLst>
          </p:cNvPr>
          <p:cNvCxnSpPr>
            <a:cxnSpLocks/>
            <a:stCxn id="39" idx="3"/>
          </p:cNvCxnSpPr>
          <p:nvPr/>
        </p:nvCxnSpPr>
        <p:spPr>
          <a:xfrm>
            <a:off x="3667649" y="2665028"/>
            <a:ext cx="435233" cy="1148083"/>
          </a:xfrm>
          <a:prstGeom prst="curvedConnector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6C995A8B-D852-E789-7B6B-E32384C895B5}"/>
              </a:ext>
            </a:extLst>
          </p:cNvPr>
          <p:cNvSpPr/>
          <p:nvPr/>
        </p:nvSpPr>
        <p:spPr>
          <a:xfrm>
            <a:off x="2666223" y="2179444"/>
            <a:ext cx="1001426" cy="971168"/>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R</a:t>
            </a:r>
          </a:p>
        </p:txBody>
      </p:sp>
      <p:sp>
        <p:nvSpPr>
          <p:cNvPr id="43" name="Title 1">
            <a:extLst>
              <a:ext uri="{FF2B5EF4-FFF2-40B4-BE49-F238E27FC236}">
                <a16:creationId xmlns:a16="http://schemas.microsoft.com/office/drawing/2014/main" id="{15876674-9AE2-071A-8A4B-166052DE3F3B}"/>
              </a:ext>
            </a:extLst>
          </p:cNvPr>
          <p:cNvSpPr txBox="1">
            <a:spLocks/>
          </p:cNvSpPr>
          <p:nvPr/>
        </p:nvSpPr>
        <p:spPr>
          <a:xfrm>
            <a:off x="8528775" y="3130113"/>
            <a:ext cx="2430453" cy="158139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i="1" dirty="0">
                <a:solidFill>
                  <a:srgbClr val="C00000"/>
                </a:solidFill>
                <a:latin typeface="+mn-lt"/>
              </a:rPr>
              <a:t>How many equations would we need to model this system?</a:t>
            </a:r>
          </a:p>
        </p:txBody>
      </p:sp>
      <p:sp>
        <p:nvSpPr>
          <p:cNvPr id="44" name="Rectangle 43">
            <a:extLst>
              <a:ext uri="{FF2B5EF4-FFF2-40B4-BE49-F238E27FC236}">
                <a16:creationId xmlns:a16="http://schemas.microsoft.com/office/drawing/2014/main" id="{1CF23C93-63AC-9C02-4472-388AC1798490}"/>
              </a:ext>
            </a:extLst>
          </p:cNvPr>
          <p:cNvSpPr/>
          <p:nvPr/>
        </p:nvSpPr>
        <p:spPr>
          <a:xfrm>
            <a:off x="4384431" y="5497390"/>
            <a:ext cx="1001426" cy="971167"/>
          </a:xfrm>
          <a:prstGeom prst="rect">
            <a:avLst/>
          </a:prstGeom>
          <a:solidFill>
            <a:schemeClr val="accent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r>
              <a:rPr lang="en-US" sz="3600" baseline="-25000" dirty="0">
                <a:solidFill>
                  <a:schemeClr val="tx1"/>
                </a:solidFill>
                <a:cs typeface="Cambria Math"/>
              </a:rPr>
              <a:t>H</a:t>
            </a:r>
          </a:p>
        </p:txBody>
      </p:sp>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D2122BA2-C200-1B6B-26C7-4F9DE3F4BB70}"/>
                  </a:ext>
                </a:extLst>
              </p:cNvPr>
              <p:cNvSpPr/>
              <p:nvPr/>
            </p:nvSpPr>
            <p:spPr>
              <a:xfrm>
                <a:off x="3478515" y="5299364"/>
                <a:ext cx="1102299"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i="1" smtClean="0">
                          <a:solidFill>
                            <a:schemeClr val="tx1"/>
                          </a:solidFill>
                          <a:latin typeface="Cambria Math" panose="02040503050406030204" pitchFamily="18" charset="0"/>
                          <a:ea typeface="Cambria Math" panose="02040503050406030204" pitchFamily="18" charset="0"/>
                          <a:cs typeface="Cambria Math"/>
                        </a:rPr>
                        <m:t>𝜎</m:t>
                      </m:r>
                      <m:r>
                        <a:rPr lang="en-US" sz="2600" b="0" i="1" baseline="-25000" smtClean="0">
                          <a:solidFill>
                            <a:schemeClr val="tx1"/>
                          </a:solidFill>
                          <a:latin typeface="Cambria Math" panose="02040503050406030204" pitchFamily="18" charset="0"/>
                          <a:ea typeface="Cambria Math" panose="02040503050406030204" pitchFamily="18" charset="0"/>
                          <a:cs typeface="Cambria Math"/>
                        </a:rPr>
                        <m:t>𝐻</m:t>
                      </m:r>
                    </m:oMath>
                  </m:oMathPara>
                </a14:m>
                <a:endParaRPr lang="en-US" sz="2600" baseline="-25000" dirty="0">
                  <a:solidFill>
                    <a:schemeClr val="tx1"/>
                  </a:solidFill>
                  <a:cs typeface="Cambria Math"/>
                </a:endParaRPr>
              </a:p>
            </p:txBody>
          </p:sp>
        </mc:Choice>
        <mc:Fallback xmlns="">
          <p:sp>
            <p:nvSpPr>
              <p:cNvPr id="54" name="Rectangle 53">
                <a:extLst>
                  <a:ext uri="{FF2B5EF4-FFF2-40B4-BE49-F238E27FC236}">
                    <a16:creationId xmlns:a16="http://schemas.microsoft.com/office/drawing/2014/main" id="{D2122BA2-C200-1B6B-26C7-4F9DE3F4BB70}"/>
                  </a:ext>
                </a:extLst>
              </p:cNvPr>
              <p:cNvSpPr>
                <a:spLocks noRot="1" noChangeAspect="1" noMove="1" noResize="1" noEditPoints="1" noAdjustHandles="1" noChangeArrowheads="1" noChangeShapeType="1" noTextEdit="1"/>
              </p:cNvSpPr>
              <p:nvPr/>
            </p:nvSpPr>
            <p:spPr>
              <a:xfrm>
                <a:off x="3478515" y="5299364"/>
                <a:ext cx="1102299" cy="722022"/>
              </a:xfrm>
              <a:prstGeom prst="rect">
                <a:avLst/>
              </a:prstGeom>
              <a:blipFill>
                <a:blip r:embed="rId16"/>
                <a:stretch>
                  <a:fillRect/>
                </a:stretch>
              </a:blipFill>
              <a:ln>
                <a:noFill/>
              </a:ln>
            </p:spPr>
            <p:txBody>
              <a:bodyPr/>
              <a:lstStyle/>
              <a:p>
                <a:r>
                  <a:rPr lang="en-US">
                    <a:noFill/>
                  </a:rPr>
                  <a:t> </a:t>
                </a:r>
              </a:p>
            </p:txBody>
          </p:sp>
        </mc:Fallback>
      </mc:AlternateContent>
      <p:sp>
        <p:nvSpPr>
          <p:cNvPr id="55" name="Rectangle 54">
            <a:extLst>
              <a:ext uri="{FF2B5EF4-FFF2-40B4-BE49-F238E27FC236}">
                <a16:creationId xmlns:a16="http://schemas.microsoft.com/office/drawing/2014/main" id="{4D86FF3C-4E74-A124-9726-F802BB30B020}"/>
              </a:ext>
            </a:extLst>
          </p:cNvPr>
          <p:cNvSpPr/>
          <p:nvPr/>
        </p:nvSpPr>
        <p:spPr>
          <a:xfrm>
            <a:off x="4960783" y="5400967"/>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cxnSp>
        <p:nvCxnSpPr>
          <p:cNvPr id="56" name="Straight Arrow Connector 55">
            <a:extLst>
              <a:ext uri="{FF2B5EF4-FFF2-40B4-BE49-F238E27FC236}">
                <a16:creationId xmlns:a16="http://schemas.microsoft.com/office/drawing/2014/main" id="{D403B2EA-5598-EB97-2011-4127BCFD7FAE}"/>
              </a:ext>
            </a:extLst>
          </p:cNvPr>
          <p:cNvCxnSpPr/>
          <p:nvPr/>
        </p:nvCxnSpPr>
        <p:spPr>
          <a:xfrm>
            <a:off x="5402314" y="6050547"/>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31" name="Curved Connector 30">
            <a:extLst>
              <a:ext uri="{FF2B5EF4-FFF2-40B4-BE49-F238E27FC236}">
                <a16:creationId xmlns:a16="http://schemas.microsoft.com/office/drawing/2014/main" id="{0D5835DD-FCFD-9BB4-AEAA-8B9123297FBE}"/>
              </a:ext>
            </a:extLst>
          </p:cNvPr>
          <p:cNvCxnSpPr>
            <a:cxnSpLocks/>
          </p:cNvCxnSpPr>
          <p:nvPr/>
        </p:nvCxnSpPr>
        <p:spPr>
          <a:xfrm rot="5400000" flipH="1">
            <a:off x="1322955" y="4669789"/>
            <a:ext cx="750457" cy="2867173"/>
          </a:xfrm>
          <a:prstGeom prst="curvedConnector4">
            <a:avLst>
              <a:gd name="adj1" fmla="val -30461"/>
              <a:gd name="adj2" fmla="val 107973"/>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1" name="Curved Connector 50">
            <a:extLst>
              <a:ext uri="{FF2B5EF4-FFF2-40B4-BE49-F238E27FC236}">
                <a16:creationId xmlns:a16="http://schemas.microsoft.com/office/drawing/2014/main" id="{DF329E9D-2F3A-317C-2C3F-190E3851CF80}"/>
              </a:ext>
            </a:extLst>
          </p:cNvPr>
          <p:cNvCxnSpPr>
            <a:cxnSpLocks/>
          </p:cNvCxnSpPr>
          <p:nvPr/>
        </p:nvCxnSpPr>
        <p:spPr>
          <a:xfrm rot="5400000" flipH="1">
            <a:off x="2116917" y="3915387"/>
            <a:ext cx="768374" cy="4601577"/>
          </a:xfrm>
          <a:prstGeom prst="curvedConnector4">
            <a:avLst>
              <a:gd name="adj1" fmla="val -29751"/>
              <a:gd name="adj2" fmla="val 102088"/>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Curved Connector 57">
            <a:extLst>
              <a:ext uri="{FF2B5EF4-FFF2-40B4-BE49-F238E27FC236}">
                <a16:creationId xmlns:a16="http://schemas.microsoft.com/office/drawing/2014/main" id="{12903796-9D31-CA8B-1265-48A295CEF1C8}"/>
              </a:ext>
            </a:extLst>
          </p:cNvPr>
          <p:cNvCxnSpPr>
            <a:cxnSpLocks/>
            <a:stCxn id="10" idx="2"/>
            <a:endCxn id="15" idx="1"/>
          </p:cNvCxnSpPr>
          <p:nvPr/>
        </p:nvCxnSpPr>
        <p:spPr>
          <a:xfrm rot="5400000" flipH="1">
            <a:off x="509466" y="5474285"/>
            <a:ext cx="768374" cy="1220171"/>
          </a:xfrm>
          <a:prstGeom prst="curvedConnector4">
            <a:avLst>
              <a:gd name="adj1" fmla="val -29751"/>
              <a:gd name="adj2" fmla="val 118735"/>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Rectangle 112">
                <a:extLst>
                  <a:ext uri="{FF2B5EF4-FFF2-40B4-BE49-F238E27FC236}">
                    <a16:creationId xmlns:a16="http://schemas.microsoft.com/office/drawing/2014/main" id="{C0B4E3F6-299F-5E48-C977-B0FC282B0E8E}"/>
                  </a:ext>
                </a:extLst>
              </p:cNvPr>
              <p:cNvSpPr/>
              <p:nvPr/>
            </p:nvSpPr>
            <p:spPr>
              <a:xfrm>
                <a:off x="2468867" y="6450989"/>
                <a:ext cx="437511" cy="306389"/>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i="1" smtClean="0">
                          <a:solidFill>
                            <a:schemeClr val="tx1"/>
                          </a:solidFill>
                          <a:latin typeface="Cambria Math" panose="02040503050406030204" pitchFamily="18" charset="0"/>
                          <a:ea typeface="Cambria Math" panose="02040503050406030204" pitchFamily="18" charset="0"/>
                          <a:cs typeface="Cambria Math"/>
                        </a:rPr>
                        <m:t>𝛼</m:t>
                      </m:r>
                      <m:r>
                        <a:rPr lang="en-US" sz="2600" b="0" i="1" baseline="-25000" smtClean="0">
                          <a:solidFill>
                            <a:schemeClr val="tx1"/>
                          </a:solidFill>
                          <a:latin typeface="Cambria Math" panose="02040503050406030204" pitchFamily="18" charset="0"/>
                          <a:ea typeface="Cambria Math" panose="02040503050406030204" pitchFamily="18" charset="0"/>
                          <a:cs typeface="Cambria Math"/>
                        </a:rPr>
                        <m:t>𝐻</m:t>
                      </m:r>
                    </m:oMath>
                  </m:oMathPara>
                </a14:m>
                <a:endParaRPr lang="en-US" sz="2600" baseline="-25000" dirty="0">
                  <a:solidFill>
                    <a:schemeClr val="tx1"/>
                  </a:solidFill>
                  <a:cs typeface="Cambria Math"/>
                </a:endParaRPr>
              </a:p>
            </p:txBody>
          </p:sp>
        </mc:Choice>
        <mc:Fallback xmlns="">
          <p:sp>
            <p:nvSpPr>
              <p:cNvPr id="113" name="Rectangle 112">
                <a:extLst>
                  <a:ext uri="{FF2B5EF4-FFF2-40B4-BE49-F238E27FC236}">
                    <a16:creationId xmlns:a16="http://schemas.microsoft.com/office/drawing/2014/main" id="{C0B4E3F6-299F-5E48-C977-B0FC282B0E8E}"/>
                  </a:ext>
                </a:extLst>
              </p:cNvPr>
              <p:cNvSpPr>
                <a:spLocks noRot="1" noChangeAspect="1" noMove="1" noResize="1" noEditPoints="1" noAdjustHandles="1" noChangeArrowheads="1" noChangeShapeType="1" noTextEdit="1"/>
              </p:cNvSpPr>
              <p:nvPr/>
            </p:nvSpPr>
            <p:spPr>
              <a:xfrm>
                <a:off x="2468867" y="6450989"/>
                <a:ext cx="437511" cy="306389"/>
              </a:xfrm>
              <a:prstGeom prst="rect">
                <a:avLst/>
              </a:prstGeom>
              <a:blipFill>
                <a:blip r:embed="rId17"/>
                <a:stretch>
                  <a:fillRect l="-14286" r="-2857" b="-36000"/>
                </a:stretch>
              </a:blipFill>
              <a:ln>
                <a:noFill/>
              </a:ln>
            </p:spPr>
            <p:txBody>
              <a:bodyPr/>
              <a:lstStyle/>
              <a:p>
                <a:r>
                  <a:rPr lang="en-US">
                    <a:noFill/>
                  </a:rPr>
                  <a:t> </a:t>
                </a:r>
              </a:p>
            </p:txBody>
          </p:sp>
        </mc:Fallback>
      </mc:AlternateContent>
      <p:sp>
        <p:nvSpPr>
          <p:cNvPr id="114" name="Rectangle 113">
            <a:extLst>
              <a:ext uri="{FF2B5EF4-FFF2-40B4-BE49-F238E27FC236}">
                <a16:creationId xmlns:a16="http://schemas.microsoft.com/office/drawing/2014/main" id="{CE90CACE-751E-A15C-07CE-FB4033BB7F84}"/>
              </a:ext>
            </a:extLst>
          </p:cNvPr>
          <p:cNvSpPr/>
          <p:nvPr/>
        </p:nvSpPr>
        <p:spPr>
          <a:xfrm>
            <a:off x="2969579" y="6450640"/>
            <a:ext cx="517757" cy="149724"/>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cxnSp>
        <p:nvCxnSpPr>
          <p:cNvPr id="115" name="Straight Arrow Connector 114">
            <a:extLst>
              <a:ext uri="{FF2B5EF4-FFF2-40B4-BE49-F238E27FC236}">
                <a16:creationId xmlns:a16="http://schemas.microsoft.com/office/drawing/2014/main" id="{2C66C9D8-D283-AC7F-6705-90CEFF5D7222}"/>
              </a:ext>
            </a:extLst>
          </p:cNvPr>
          <p:cNvCxnSpPr>
            <a:cxnSpLocks/>
          </p:cNvCxnSpPr>
          <p:nvPr/>
        </p:nvCxnSpPr>
        <p:spPr>
          <a:xfrm>
            <a:off x="3487336" y="6514909"/>
            <a:ext cx="1052" cy="336849"/>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16" name="Straight Arrow Connector 115">
            <a:extLst>
              <a:ext uri="{FF2B5EF4-FFF2-40B4-BE49-F238E27FC236}">
                <a16:creationId xmlns:a16="http://schemas.microsoft.com/office/drawing/2014/main" id="{0424523A-2701-E3FF-E5CE-0C44A944DF07}"/>
              </a:ext>
            </a:extLst>
          </p:cNvPr>
          <p:cNvCxnSpPr>
            <a:cxnSpLocks/>
          </p:cNvCxnSpPr>
          <p:nvPr/>
        </p:nvCxnSpPr>
        <p:spPr>
          <a:xfrm>
            <a:off x="2973701" y="6483737"/>
            <a:ext cx="0" cy="361011"/>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18" name="Curved Connector 117">
            <a:extLst>
              <a:ext uri="{FF2B5EF4-FFF2-40B4-BE49-F238E27FC236}">
                <a16:creationId xmlns:a16="http://schemas.microsoft.com/office/drawing/2014/main" id="{89C12501-3194-E719-CF4F-C3997C8A035E}"/>
              </a:ext>
            </a:extLst>
          </p:cNvPr>
          <p:cNvCxnSpPr>
            <a:cxnSpLocks/>
            <a:stCxn id="88" idx="2"/>
            <a:endCxn id="92" idx="1"/>
          </p:cNvCxnSpPr>
          <p:nvPr/>
        </p:nvCxnSpPr>
        <p:spPr>
          <a:xfrm rot="5400000" flipH="1">
            <a:off x="1432947" y="2953999"/>
            <a:ext cx="698091" cy="2837933"/>
          </a:xfrm>
          <a:prstGeom prst="curvedConnector4">
            <a:avLst>
              <a:gd name="adj1" fmla="val -57424"/>
              <a:gd name="adj2" fmla="val 108055"/>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Curved Connector 123">
            <a:extLst>
              <a:ext uri="{FF2B5EF4-FFF2-40B4-BE49-F238E27FC236}">
                <a16:creationId xmlns:a16="http://schemas.microsoft.com/office/drawing/2014/main" id="{69C77EA6-6516-B55D-D3F6-B1577E0D9E05}"/>
              </a:ext>
            </a:extLst>
          </p:cNvPr>
          <p:cNvCxnSpPr>
            <a:cxnSpLocks/>
            <a:stCxn id="5" idx="2"/>
            <a:endCxn id="92" idx="1"/>
          </p:cNvCxnSpPr>
          <p:nvPr/>
        </p:nvCxnSpPr>
        <p:spPr>
          <a:xfrm rot="5400000" flipH="1">
            <a:off x="2267549" y="2119396"/>
            <a:ext cx="713071" cy="4522118"/>
          </a:xfrm>
          <a:prstGeom prst="curvedConnector4">
            <a:avLst>
              <a:gd name="adj1" fmla="val -59936"/>
              <a:gd name="adj2" fmla="val 105055"/>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Curved Connector 129">
            <a:extLst>
              <a:ext uri="{FF2B5EF4-FFF2-40B4-BE49-F238E27FC236}">
                <a16:creationId xmlns:a16="http://schemas.microsoft.com/office/drawing/2014/main" id="{B98215FB-F405-310E-4244-6018A31A6858}"/>
              </a:ext>
            </a:extLst>
          </p:cNvPr>
          <p:cNvCxnSpPr>
            <a:cxnSpLocks/>
            <a:stCxn id="89" idx="2"/>
            <a:endCxn id="92" idx="1"/>
          </p:cNvCxnSpPr>
          <p:nvPr/>
        </p:nvCxnSpPr>
        <p:spPr>
          <a:xfrm rot="5400000" flipH="1">
            <a:off x="592424" y="3794521"/>
            <a:ext cx="670089" cy="1128886"/>
          </a:xfrm>
          <a:prstGeom prst="curvedConnector4">
            <a:avLst>
              <a:gd name="adj1" fmla="val -34115"/>
              <a:gd name="adj2" fmla="val 12025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Curved Connector 132">
            <a:extLst>
              <a:ext uri="{FF2B5EF4-FFF2-40B4-BE49-F238E27FC236}">
                <a16:creationId xmlns:a16="http://schemas.microsoft.com/office/drawing/2014/main" id="{F83113A1-AB96-31EE-63AA-F7B9DFFF03C5}"/>
              </a:ext>
            </a:extLst>
          </p:cNvPr>
          <p:cNvCxnSpPr>
            <a:cxnSpLocks/>
            <a:stCxn id="72" idx="2"/>
            <a:endCxn id="77" idx="1"/>
          </p:cNvCxnSpPr>
          <p:nvPr/>
        </p:nvCxnSpPr>
        <p:spPr>
          <a:xfrm rot="5400000" flipH="1">
            <a:off x="626973" y="2275566"/>
            <a:ext cx="779020" cy="1006905"/>
          </a:xfrm>
          <a:prstGeom prst="curvedConnector4">
            <a:avLst>
              <a:gd name="adj1" fmla="val -29345"/>
              <a:gd name="adj2" fmla="val 122703"/>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8" name="Curved Connector 137">
            <a:extLst>
              <a:ext uri="{FF2B5EF4-FFF2-40B4-BE49-F238E27FC236}">
                <a16:creationId xmlns:a16="http://schemas.microsoft.com/office/drawing/2014/main" id="{12ACA327-41A3-1EAA-F341-AE4FEBABFCC7}"/>
              </a:ext>
            </a:extLst>
          </p:cNvPr>
          <p:cNvCxnSpPr>
            <a:cxnSpLocks/>
            <a:stCxn id="39" idx="2"/>
            <a:endCxn id="77" idx="1"/>
          </p:cNvCxnSpPr>
          <p:nvPr/>
        </p:nvCxnSpPr>
        <p:spPr>
          <a:xfrm rot="5400000" flipH="1">
            <a:off x="1459431" y="1443107"/>
            <a:ext cx="761104" cy="2653906"/>
          </a:xfrm>
          <a:prstGeom prst="curvedConnector4">
            <a:avLst>
              <a:gd name="adj1" fmla="val -50929"/>
              <a:gd name="adj2" fmla="val 108614"/>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2" name="Curved Connector 141">
            <a:extLst>
              <a:ext uri="{FF2B5EF4-FFF2-40B4-BE49-F238E27FC236}">
                <a16:creationId xmlns:a16="http://schemas.microsoft.com/office/drawing/2014/main" id="{3F9176BA-B969-04B1-1354-5D64B8DC6363}"/>
              </a:ext>
            </a:extLst>
          </p:cNvPr>
          <p:cNvCxnSpPr>
            <a:cxnSpLocks/>
            <a:stCxn id="103" idx="2"/>
            <a:endCxn id="77" idx="1"/>
          </p:cNvCxnSpPr>
          <p:nvPr/>
        </p:nvCxnSpPr>
        <p:spPr>
          <a:xfrm rot="5400000" flipH="1">
            <a:off x="2284882" y="617657"/>
            <a:ext cx="744936" cy="4288639"/>
          </a:xfrm>
          <a:prstGeom prst="curvedConnector4">
            <a:avLst>
              <a:gd name="adj1" fmla="val -57372"/>
              <a:gd name="adj2" fmla="val 105329"/>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57831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5FE474D-940D-C0FA-1AAE-999E9B3DAFF5}"/>
              </a:ext>
            </a:extLst>
          </p:cNvPr>
          <p:cNvSpPr txBox="1">
            <a:spLocks/>
          </p:cNvSpPr>
          <p:nvPr/>
        </p:nvSpPr>
        <p:spPr>
          <a:xfrm>
            <a:off x="354121" y="164072"/>
            <a:ext cx="10388360" cy="5316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900" dirty="0">
                <a:latin typeface="+mn-lt"/>
              </a:rPr>
              <a:t>A simple plague model</a:t>
            </a:r>
          </a:p>
        </p:txBody>
      </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AA4B4173-AD22-88B6-30D6-D7D42FC316D5}"/>
                  </a:ext>
                </a:extLst>
              </p:cNvPr>
              <p:cNvSpPr/>
              <p:nvPr/>
            </p:nvSpPr>
            <p:spPr>
              <a:xfrm>
                <a:off x="4022859" y="2652478"/>
                <a:ext cx="6903577"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sSub>
                            <m:sSubPr>
                              <m:ctrlPr>
                                <a:rPr lang="en-US" sz="2500" b="0" i="1" dirty="0" smtClean="0">
                                  <a:solidFill>
                                    <a:srgbClr val="00B0F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F0"/>
                                  </a:solidFill>
                                  <a:latin typeface="Cambria Math" panose="02040503050406030204" pitchFamily="18" charset="0"/>
                                  <a:ea typeface="Cambria Math" panose="02040503050406030204" pitchFamily="18" charset="0"/>
                                  <a:sym typeface="Symbol" pitchFamily="2" charset="2"/>
                                </a:rPr>
                                <m:t>𝑭</m:t>
                              </m:r>
                            </m:sub>
                          </m:sSub>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b="0" i="1" dirty="0" smtClean="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𝑏</m:t>
                          </m:r>
                        </m:e>
                        <m:sub>
                          <m:r>
                            <a:rPr lang="en-US" sz="2500" b="0" i="1" dirty="0" smtClean="0">
                              <a:latin typeface="Cambria Math" panose="02040503050406030204" pitchFamily="18" charset="0"/>
                              <a:ea typeface="Cambria Math" panose="02040503050406030204" pitchFamily="18" charset="0"/>
                              <a:sym typeface="Symbol" pitchFamily="2" charset="2"/>
                            </a:rPr>
                            <m:t>𝐹</m:t>
                          </m:r>
                        </m:sub>
                      </m:sSub>
                      <m:d>
                        <m:dPr>
                          <m:ctrlPr>
                            <a:rPr lang="en-US" sz="2500" b="1" i="1" dirty="0" smtClean="0">
                              <a:latin typeface="Cambria Math" panose="02040503050406030204" pitchFamily="18" charset="0"/>
                              <a:ea typeface="Cambria Math" panose="02040503050406030204" pitchFamily="18" charset="0"/>
                              <a:sym typeface="Symbol" pitchFamily="2" charset="2"/>
                            </a:rPr>
                          </m:ctrlPr>
                        </m:dPr>
                        <m:e>
                          <m:sSub>
                            <m:sSubPr>
                              <m:ctrlPr>
                                <a:rPr lang="en-US" sz="2500" i="1" dirty="0" smtClean="0">
                                  <a:solidFill>
                                    <a:srgbClr val="00B0F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F0"/>
                                  </a:solidFill>
                                  <a:latin typeface="Cambria Math" panose="02040503050406030204" pitchFamily="18" charset="0"/>
                                  <a:ea typeface="Cambria Math" panose="02040503050406030204" pitchFamily="18" charset="0"/>
                                  <a:sym typeface="Symbol" pitchFamily="2" charset="2"/>
                                </a:rPr>
                                <m:t>𝑭</m:t>
                              </m:r>
                            </m:sub>
                          </m:sSub>
                          <m:r>
                            <a:rPr lang="en-US" sz="2500" i="1" dirty="0">
                              <a:latin typeface="Cambria Math" panose="02040503050406030204" pitchFamily="18" charset="0"/>
                              <a:ea typeface="Cambria Math" panose="02040503050406030204" pitchFamily="18" charset="0"/>
                              <a:sym typeface="Symbol" pitchFamily="2" charset="2"/>
                            </a:rPr>
                            <m:t>+</m:t>
                          </m:r>
                          <m:sSub>
                            <m:sSubPr>
                              <m:ctrlPr>
                                <a:rPr lang="en-US" sz="2500" i="1" dirty="0" smtClean="0">
                                  <a:solidFill>
                                    <a:srgbClr val="FF9300"/>
                                  </a:solidFill>
                                  <a:latin typeface="Cambria Math" panose="02040503050406030204" pitchFamily="18" charset="0"/>
                                  <a:ea typeface="Cambria Math" panose="02040503050406030204" pitchFamily="18" charset="0"/>
                                  <a:sym typeface="Symbol" pitchFamily="2" charset="2"/>
                                </a:rPr>
                              </m:ctrlPr>
                            </m:sSubPr>
                            <m:e>
                              <m:r>
                                <a:rPr lang="en-US" sz="2500" b="1" i="1" dirty="0" smtClean="0">
                                  <a:solidFill>
                                    <a:srgbClr val="FF9300"/>
                                  </a:solidFill>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9300"/>
                                  </a:solidFill>
                                  <a:latin typeface="Cambria Math" panose="02040503050406030204" pitchFamily="18" charset="0"/>
                                  <a:ea typeface="Cambria Math" panose="02040503050406030204" pitchFamily="18" charset="0"/>
                                  <a:sym typeface="Symbol" pitchFamily="2" charset="2"/>
                                </a:rPr>
                                <m:t>𝑭𝑹</m:t>
                              </m:r>
                            </m:sub>
                          </m:sSub>
                          <m:r>
                            <a:rPr lang="en-US" sz="2500" i="1" dirty="0">
                              <a:latin typeface="Cambria Math" panose="02040503050406030204" pitchFamily="18" charset="0"/>
                              <a:ea typeface="Cambria Math" panose="02040503050406030204" pitchFamily="18" charset="0"/>
                              <a:sym typeface="Symbol" pitchFamily="2" charset="2"/>
                            </a:rPr>
                            <m:t>+</m:t>
                          </m:r>
                          <m:sSub>
                            <m:sSubPr>
                              <m:ctrlPr>
                                <a:rPr lang="en-US" sz="2500" i="1" dirty="0" smtClean="0">
                                  <a:solidFill>
                                    <a:schemeClr val="accent2">
                                      <a:lumMod val="75000"/>
                                    </a:schemeClr>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chemeClr val="accent2">
                                      <a:lumMod val="75000"/>
                                    </a:schemeClr>
                                  </a:solidFill>
                                  <a:latin typeface="Cambria Math" panose="02040503050406030204" pitchFamily="18" charset="0"/>
                                  <a:ea typeface="Cambria Math" panose="02040503050406030204" pitchFamily="18" charset="0"/>
                                  <a:sym typeface="Symbol" pitchFamily="2" charset="2"/>
                                </a:rPr>
                                <m:t>𝑰</m:t>
                              </m:r>
                            </m:e>
                            <m:sub>
                              <m:r>
                                <a:rPr lang="en-US" sz="2500" b="1" i="1" dirty="0">
                                  <a:solidFill>
                                    <a:schemeClr val="accent2">
                                      <a:lumMod val="75000"/>
                                    </a:schemeClr>
                                  </a:solidFill>
                                  <a:latin typeface="Cambria Math" panose="02040503050406030204" pitchFamily="18" charset="0"/>
                                  <a:ea typeface="Cambria Math" panose="02040503050406030204" pitchFamily="18" charset="0"/>
                                  <a:sym typeface="Symbol" pitchFamily="2" charset="2"/>
                                </a:rPr>
                                <m:t>𝑭𝑭</m:t>
                              </m:r>
                            </m:sub>
                          </m:sSub>
                        </m:e>
                      </m:d>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b="0" i="1" dirty="0" smtClean="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𝛽</m:t>
                          </m:r>
                        </m:e>
                        <m:sub>
                          <m:r>
                            <a:rPr lang="en-US" sz="2500" b="0" i="1" dirty="0" smtClean="0">
                              <a:latin typeface="Cambria Math" panose="02040503050406030204" pitchFamily="18" charset="0"/>
                              <a:ea typeface="Cambria Math" panose="02040503050406030204" pitchFamily="18" charset="0"/>
                              <a:sym typeface="Symbol" pitchFamily="2" charset="2"/>
                            </a:rPr>
                            <m:t>𝐹</m:t>
                          </m:r>
                        </m:sub>
                      </m:sSub>
                      <m:sSub>
                        <m:sSubPr>
                          <m:ctrlPr>
                            <a:rPr lang="en-US" sz="2500" i="1" dirty="0" smtClean="0">
                              <a:solidFill>
                                <a:srgbClr val="00B0F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F0"/>
                              </a:solidFill>
                              <a:latin typeface="Cambria Math" panose="02040503050406030204" pitchFamily="18" charset="0"/>
                              <a:ea typeface="Cambria Math" panose="02040503050406030204" pitchFamily="18" charset="0"/>
                              <a:sym typeface="Symbol" pitchFamily="2" charset="2"/>
                            </a:rPr>
                            <m:t>𝑭</m:t>
                          </m:r>
                        </m:sub>
                      </m:sSub>
                      <m:sSub>
                        <m:sSubPr>
                          <m:ctrlPr>
                            <a:rPr lang="en-US" sz="2500" i="1" dirty="0" smtClean="0">
                              <a:solidFill>
                                <a:srgbClr val="FF00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𝑹</m:t>
                          </m:r>
                        </m:sub>
                      </m:sSub>
                      <m:r>
                        <a:rPr lang="en-US" sz="2500" b="0" i="0" dirty="0" smtClean="0">
                          <a:solidFill>
                            <a:schemeClr val="tx1"/>
                          </a:solidFill>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smtClean="0">
                              <a:latin typeface="Cambria Math" panose="02040503050406030204" pitchFamily="18" charset="0"/>
                              <a:ea typeface="Cambria Math" panose="02040503050406030204" pitchFamily="18" charset="0"/>
                              <a:sym typeface="Symbol" pitchFamily="2" charset="2"/>
                            </a:rPr>
                            <m:t>𝜇</m:t>
                          </m:r>
                        </m:e>
                        <m:sub>
                          <m:r>
                            <a:rPr lang="en-US" sz="2500" b="0" i="1" dirty="0" smtClean="0">
                              <a:latin typeface="Cambria Math" panose="02040503050406030204" pitchFamily="18" charset="0"/>
                              <a:ea typeface="Cambria Math" panose="02040503050406030204" pitchFamily="18" charset="0"/>
                              <a:sym typeface="Symbol" pitchFamily="2" charset="2"/>
                            </a:rPr>
                            <m:t>𝐹</m:t>
                          </m:r>
                        </m:sub>
                      </m:sSub>
                      <m:sSub>
                        <m:sSubPr>
                          <m:ctrlPr>
                            <a:rPr lang="en-US" sz="2500" i="1" dirty="0" smtClean="0">
                              <a:solidFill>
                                <a:srgbClr val="00B0F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F0"/>
                              </a:solidFill>
                              <a:latin typeface="Cambria Math" panose="02040503050406030204" pitchFamily="18" charset="0"/>
                              <a:ea typeface="Cambria Math" panose="02040503050406030204" pitchFamily="18" charset="0"/>
                              <a:sym typeface="Symbol" pitchFamily="2" charset="2"/>
                            </a:rPr>
                            <m:t>𝑭</m:t>
                          </m:r>
                        </m:sub>
                      </m:sSub>
                    </m:oMath>
                  </m:oMathPara>
                </a14:m>
                <a:endParaRPr lang="en-US" sz="2500" b="1" i="1" dirty="0">
                  <a:ea typeface="Lucida Grande"/>
                  <a:cs typeface="Times New Roman"/>
                </a:endParaRPr>
              </a:p>
            </p:txBody>
          </p:sp>
        </mc:Choice>
        <mc:Fallback xmlns="">
          <p:sp>
            <p:nvSpPr>
              <p:cNvPr id="35" name="Rectangle 34">
                <a:extLst>
                  <a:ext uri="{FF2B5EF4-FFF2-40B4-BE49-F238E27FC236}">
                    <a16:creationId xmlns:a16="http://schemas.microsoft.com/office/drawing/2014/main" id="{AA4B4173-AD22-88B6-30D6-D7D42FC316D5}"/>
                  </a:ext>
                </a:extLst>
              </p:cNvPr>
              <p:cNvSpPr>
                <a:spLocks noRot="1" noChangeAspect="1" noMove="1" noResize="1" noEditPoints="1" noAdjustHandles="1" noChangeArrowheads="1" noChangeShapeType="1" noTextEdit="1"/>
              </p:cNvSpPr>
              <p:nvPr/>
            </p:nvSpPr>
            <p:spPr>
              <a:xfrm>
                <a:off x="4022859" y="2652478"/>
                <a:ext cx="6903577" cy="822726"/>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005CB0B7-1E2C-128C-0D5E-51C432788028}"/>
                  </a:ext>
                </a:extLst>
              </p:cNvPr>
              <p:cNvSpPr/>
              <p:nvPr/>
            </p:nvSpPr>
            <p:spPr>
              <a:xfrm>
                <a:off x="4032855" y="3264106"/>
                <a:ext cx="6486862"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sSub>
                            <m:sSubPr>
                              <m:ctrlPr>
                                <a:rPr lang="en-US" sz="2500" i="1" dirty="0" smtClean="0">
                                  <a:solidFill>
                                    <a:srgbClr val="FF93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9300"/>
                                  </a:solidFill>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9300"/>
                                  </a:solidFill>
                                  <a:latin typeface="Cambria Math" panose="02040503050406030204" pitchFamily="18" charset="0"/>
                                  <a:ea typeface="Cambria Math" panose="02040503050406030204" pitchFamily="18" charset="0"/>
                                  <a:sym typeface="Symbol" pitchFamily="2" charset="2"/>
                                </a:rPr>
                                <m:t>𝑭𝑹</m:t>
                              </m:r>
                            </m:sub>
                          </m:sSub>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𝛽</m:t>
                          </m:r>
                        </m:e>
                        <m:sub>
                          <m:r>
                            <a:rPr lang="en-US" sz="2500" i="1" dirty="0">
                              <a:latin typeface="Cambria Math" panose="02040503050406030204" pitchFamily="18" charset="0"/>
                              <a:ea typeface="Cambria Math" panose="02040503050406030204" pitchFamily="18" charset="0"/>
                              <a:sym typeface="Symbol" pitchFamily="2" charset="2"/>
                            </a:rPr>
                            <m:t>𝐹</m:t>
                          </m:r>
                        </m:sub>
                      </m:sSub>
                      <m:sSub>
                        <m:sSubPr>
                          <m:ctrlPr>
                            <a:rPr lang="en-US" sz="2500" i="1" dirty="0">
                              <a:solidFill>
                                <a:srgbClr val="00B0F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latin typeface="Cambria Math" panose="02040503050406030204" pitchFamily="18" charset="0"/>
                              <a:ea typeface="Cambria Math" panose="02040503050406030204" pitchFamily="18" charset="0"/>
                              <a:sym typeface="Symbol" pitchFamily="2" charset="2"/>
                            </a:rPr>
                            <m:t>𝑺</m:t>
                          </m:r>
                        </m:e>
                        <m:sub>
                          <m:r>
                            <a:rPr lang="en-US" sz="2500" b="1" i="1" dirty="0">
                              <a:solidFill>
                                <a:srgbClr val="00B0F0"/>
                              </a:solidFill>
                              <a:latin typeface="Cambria Math" panose="02040503050406030204" pitchFamily="18" charset="0"/>
                              <a:ea typeface="Cambria Math" panose="02040503050406030204" pitchFamily="18" charset="0"/>
                              <a:sym typeface="Symbol" pitchFamily="2" charset="2"/>
                            </a:rPr>
                            <m:t>𝑭</m:t>
                          </m:r>
                        </m:sub>
                      </m:sSub>
                      <m:sSub>
                        <m:sSubPr>
                          <m:ctrlPr>
                            <a:rPr lang="en-US" sz="2500" i="1" dirty="0">
                              <a:solidFill>
                                <a:srgbClr val="FF00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𝑹</m:t>
                          </m:r>
                        </m:sub>
                      </m:sSub>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i="1" dirty="0" smtClean="0">
                          <a:latin typeface="Cambria Math" panose="02040503050406030204" pitchFamily="18" charset="0"/>
                          <a:ea typeface="Cambria Math" panose="02040503050406030204" pitchFamily="18" charset="0"/>
                          <a:sym typeface="Symbol" pitchFamily="2" charset="2"/>
                        </a:rPr>
                        <m:t>𝛿</m:t>
                      </m:r>
                      <m:sSub>
                        <m:sSubPr>
                          <m:ctrlPr>
                            <a:rPr lang="en-US" sz="2500" i="1" dirty="0">
                              <a:solidFill>
                                <a:srgbClr val="FF93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9300"/>
                              </a:solidFill>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9300"/>
                              </a:solidFill>
                              <a:latin typeface="Cambria Math" panose="02040503050406030204" pitchFamily="18" charset="0"/>
                              <a:ea typeface="Cambria Math" panose="02040503050406030204" pitchFamily="18" charset="0"/>
                              <a:sym typeface="Symbol" pitchFamily="2" charset="2"/>
                            </a:rPr>
                            <m:t>𝑭𝑹</m:t>
                          </m:r>
                        </m:sub>
                      </m:sSub>
                      <m:r>
                        <a:rPr lang="en-US" sz="2500" dirty="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𝜇</m:t>
                          </m:r>
                        </m:e>
                        <m:sub>
                          <m:r>
                            <a:rPr lang="en-US" sz="2500" b="0" i="1" dirty="0" smtClean="0">
                              <a:latin typeface="Cambria Math" panose="02040503050406030204" pitchFamily="18" charset="0"/>
                              <a:ea typeface="Cambria Math" panose="02040503050406030204" pitchFamily="18" charset="0"/>
                              <a:sym typeface="Symbol" pitchFamily="2" charset="2"/>
                            </a:rPr>
                            <m:t>𝐹</m:t>
                          </m:r>
                        </m:sub>
                      </m:sSub>
                      <m:sSub>
                        <m:sSubPr>
                          <m:ctrlPr>
                            <a:rPr lang="en-US" sz="2500" i="1" dirty="0" smtClean="0">
                              <a:solidFill>
                                <a:srgbClr val="FF93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9300"/>
                              </a:solidFill>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9300"/>
                              </a:solidFill>
                              <a:latin typeface="Cambria Math" panose="02040503050406030204" pitchFamily="18" charset="0"/>
                              <a:ea typeface="Cambria Math" panose="02040503050406030204" pitchFamily="18" charset="0"/>
                              <a:sym typeface="Symbol" pitchFamily="2" charset="2"/>
                            </a:rPr>
                            <m:t>𝑭𝑹</m:t>
                          </m:r>
                        </m:sub>
                      </m:sSub>
                    </m:oMath>
                  </m:oMathPara>
                </a14:m>
                <a:endParaRPr lang="en-US" sz="2500" b="1" dirty="0">
                  <a:ea typeface="Lucida Grande"/>
                  <a:cs typeface="Times New Roman"/>
                </a:endParaRPr>
              </a:p>
            </p:txBody>
          </p:sp>
        </mc:Choice>
        <mc:Fallback xmlns="">
          <p:sp>
            <p:nvSpPr>
              <p:cNvPr id="36" name="Rectangle 35">
                <a:extLst>
                  <a:ext uri="{FF2B5EF4-FFF2-40B4-BE49-F238E27FC236}">
                    <a16:creationId xmlns:a16="http://schemas.microsoft.com/office/drawing/2014/main" id="{005CB0B7-1E2C-128C-0D5E-51C432788028}"/>
                  </a:ext>
                </a:extLst>
              </p:cNvPr>
              <p:cNvSpPr>
                <a:spLocks noRot="1" noChangeAspect="1" noMove="1" noResize="1" noEditPoints="1" noAdjustHandles="1" noChangeArrowheads="1" noChangeShapeType="1" noTextEdit="1"/>
              </p:cNvSpPr>
              <p:nvPr/>
            </p:nvSpPr>
            <p:spPr>
              <a:xfrm>
                <a:off x="4032855" y="3264106"/>
                <a:ext cx="6486862" cy="822726"/>
              </a:xfrm>
              <a:prstGeom prst="rect">
                <a:avLst/>
              </a:prstGeom>
              <a:blipFill>
                <a:blip r:embed="rId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44AA6138-E671-86B5-B85A-FD1405999BFB}"/>
                  </a:ext>
                </a:extLst>
              </p:cNvPr>
              <p:cNvSpPr/>
              <p:nvPr/>
            </p:nvSpPr>
            <p:spPr>
              <a:xfrm>
                <a:off x="4072191" y="-30530"/>
                <a:ext cx="6903577"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sSub>
                            <m:sSubPr>
                              <m:ctrlPr>
                                <a:rPr lang="en-US" sz="2500" b="0" i="1" dirty="0" smtClean="0">
                                  <a:solidFill>
                                    <a:srgbClr val="00B05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50"/>
                                  </a:solidFill>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50"/>
                                  </a:solidFill>
                                  <a:latin typeface="Cambria Math" panose="02040503050406030204" pitchFamily="18" charset="0"/>
                                  <a:ea typeface="Cambria Math" panose="02040503050406030204" pitchFamily="18" charset="0"/>
                                  <a:sym typeface="Symbol" pitchFamily="2" charset="2"/>
                                </a:rPr>
                                <m:t>𝑹</m:t>
                              </m:r>
                            </m:sub>
                          </m:sSub>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𝑏</m:t>
                          </m:r>
                        </m:e>
                        <m:sub>
                          <m:r>
                            <a:rPr lang="en-US" sz="2500" b="0" i="1" dirty="0" smtClean="0">
                              <a:latin typeface="Cambria Math" panose="02040503050406030204" pitchFamily="18" charset="0"/>
                              <a:ea typeface="Cambria Math" panose="02040503050406030204" pitchFamily="18" charset="0"/>
                              <a:sym typeface="Symbol" pitchFamily="2" charset="2"/>
                            </a:rPr>
                            <m:t>𝑅</m:t>
                          </m:r>
                        </m:sub>
                      </m:sSub>
                      <m:d>
                        <m:dPr>
                          <m:ctrlPr>
                            <a:rPr lang="en-US" sz="2500" b="1" i="1" dirty="0" smtClean="0">
                              <a:latin typeface="Cambria Math" panose="02040503050406030204" pitchFamily="18" charset="0"/>
                              <a:ea typeface="Cambria Math" panose="02040503050406030204" pitchFamily="18" charset="0"/>
                              <a:sym typeface="Symbol" pitchFamily="2" charset="2"/>
                            </a:rPr>
                          </m:ctrlPr>
                        </m:dPr>
                        <m:e>
                          <m:sSub>
                            <m:sSubPr>
                              <m:ctrlPr>
                                <a:rPr lang="en-US" sz="2500" i="1" dirty="0" smtClean="0">
                                  <a:solidFill>
                                    <a:srgbClr val="00B05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50"/>
                                  </a:solidFill>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50"/>
                                  </a:solidFill>
                                  <a:latin typeface="Cambria Math" panose="02040503050406030204" pitchFamily="18" charset="0"/>
                                  <a:ea typeface="Cambria Math" panose="02040503050406030204" pitchFamily="18" charset="0"/>
                                  <a:sym typeface="Symbol" pitchFamily="2" charset="2"/>
                                </a:rPr>
                                <m:t>𝑹</m:t>
                              </m:r>
                            </m:sub>
                          </m:sSub>
                          <m:r>
                            <a:rPr lang="en-US" sz="2500" i="1" dirty="0">
                              <a:latin typeface="Cambria Math" panose="02040503050406030204" pitchFamily="18" charset="0"/>
                              <a:ea typeface="Cambria Math" panose="02040503050406030204" pitchFamily="18" charset="0"/>
                              <a:sym typeface="Symbol" pitchFamily="2" charset="2"/>
                            </a:rPr>
                            <m:t>+</m:t>
                          </m:r>
                          <m:sSub>
                            <m:sSubPr>
                              <m:ctrlPr>
                                <a:rPr lang="en-US" sz="2500" i="1" dirty="0" smtClean="0">
                                  <a:solidFill>
                                    <a:srgbClr val="FF0000"/>
                                  </a:solidFill>
                                  <a:latin typeface="Cambria Math" panose="02040503050406030204" pitchFamily="18" charset="0"/>
                                  <a:ea typeface="Cambria Math" panose="02040503050406030204" pitchFamily="18" charset="0"/>
                                  <a:sym typeface="Symbol" pitchFamily="2" charset="2"/>
                                </a:rPr>
                              </m:ctrlPr>
                            </m:sSubPr>
                            <m:e>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𝑹</m:t>
                              </m:r>
                            </m:sub>
                          </m:sSub>
                          <m:r>
                            <a:rPr lang="en-US" sz="2500" i="1" dirty="0">
                              <a:latin typeface="Cambria Math" panose="02040503050406030204" pitchFamily="18" charset="0"/>
                              <a:ea typeface="Cambria Math" panose="02040503050406030204" pitchFamily="18" charset="0"/>
                              <a:sym typeface="Symbol" pitchFamily="2" charset="2"/>
                            </a:rPr>
                            <m:t>+</m:t>
                          </m:r>
                          <m:sSub>
                            <m:sSubPr>
                              <m:ctrlPr>
                                <a:rPr lang="en-US" sz="2500" i="1" dirty="0" smtClean="0">
                                  <a:solidFill>
                                    <a:schemeClr val="accent1"/>
                                  </a:solidFill>
                                  <a:latin typeface="Cambria Math" panose="02040503050406030204" pitchFamily="18" charset="0"/>
                                  <a:ea typeface="Cambria Math" panose="02040503050406030204" pitchFamily="18" charset="0"/>
                                  <a:sym typeface="Symbol" pitchFamily="2" charset="2"/>
                                </a:rPr>
                              </m:ctrlPr>
                            </m:sSubPr>
                            <m:e>
                              <m:r>
                                <a:rPr lang="en-US" sz="2500" b="1" i="1" dirty="0" smtClean="0">
                                  <a:solidFill>
                                    <a:schemeClr val="accent1"/>
                                  </a:solidFill>
                                  <a:latin typeface="Cambria Math" panose="02040503050406030204" pitchFamily="18" charset="0"/>
                                  <a:ea typeface="Cambria Math" panose="02040503050406030204" pitchFamily="18" charset="0"/>
                                  <a:sym typeface="Symbol" pitchFamily="2" charset="2"/>
                                </a:rPr>
                                <m:t>𝑹</m:t>
                              </m:r>
                            </m:e>
                            <m:sub>
                              <m:r>
                                <a:rPr lang="en-US" sz="2500" b="1" i="1" dirty="0">
                                  <a:solidFill>
                                    <a:schemeClr val="accent1"/>
                                  </a:solidFill>
                                  <a:latin typeface="Cambria Math" panose="02040503050406030204" pitchFamily="18" charset="0"/>
                                  <a:ea typeface="Cambria Math" panose="02040503050406030204" pitchFamily="18" charset="0"/>
                                  <a:sym typeface="Symbol" pitchFamily="2" charset="2"/>
                                </a:rPr>
                                <m:t>𝑹</m:t>
                              </m:r>
                            </m:sub>
                          </m:sSub>
                        </m:e>
                      </m:d>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b="0" i="1" dirty="0" smtClean="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𝛽</m:t>
                          </m:r>
                        </m:e>
                        <m:sub>
                          <m:r>
                            <a:rPr lang="en-US" sz="2500" b="0" i="1" dirty="0" smtClean="0">
                              <a:latin typeface="Cambria Math" panose="02040503050406030204" pitchFamily="18" charset="0"/>
                              <a:ea typeface="Cambria Math" panose="02040503050406030204" pitchFamily="18" charset="0"/>
                              <a:sym typeface="Symbol" pitchFamily="2" charset="2"/>
                            </a:rPr>
                            <m:t>𝑅</m:t>
                          </m:r>
                        </m:sub>
                      </m:sSub>
                      <m:sSub>
                        <m:sSubPr>
                          <m:ctrlPr>
                            <a:rPr lang="en-US" sz="2500" i="1" dirty="0" smtClean="0">
                              <a:solidFill>
                                <a:srgbClr val="00B05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50"/>
                              </a:solidFill>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50"/>
                              </a:solidFill>
                              <a:latin typeface="Cambria Math" panose="02040503050406030204" pitchFamily="18" charset="0"/>
                              <a:ea typeface="Cambria Math" panose="02040503050406030204" pitchFamily="18" charset="0"/>
                              <a:sym typeface="Symbol" pitchFamily="2" charset="2"/>
                            </a:rPr>
                            <m:t>𝑹</m:t>
                          </m:r>
                        </m:sub>
                      </m:sSub>
                      <m:sSub>
                        <m:sSubPr>
                          <m:ctrlPr>
                            <a:rPr lang="en-US" sz="2500" i="1" dirty="0" smtClean="0">
                              <a:solidFill>
                                <a:srgbClr val="FF93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9300"/>
                              </a:solidFill>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9300"/>
                              </a:solidFill>
                              <a:latin typeface="Cambria Math" panose="02040503050406030204" pitchFamily="18" charset="0"/>
                              <a:ea typeface="Cambria Math" panose="02040503050406030204" pitchFamily="18" charset="0"/>
                              <a:sym typeface="Symbol" pitchFamily="2" charset="2"/>
                            </a:rPr>
                            <m:t>𝑭𝑹</m:t>
                          </m:r>
                        </m:sub>
                      </m:sSub>
                      <m:r>
                        <a:rPr lang="en-US" sz="2500" b="0" i="0" dirty="0" smtClean="0">
                          <a:solidFill>
                            <a:schemeClr val="tx1"/>
                          </a:solidFill>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smtClean="0">
                              <a:latin typeface="Cambria Math" panose="02040503050406030204" pitchFamily="18" charset="0"/>
                              <a:ea typeface="Cambria Math" panose="02040503050406030204" pitchFamily="18" charset="0"/>
                              <a:sym typeface="Symbol" pitchFamily="2" charset="2"/>
                            </a:rPr>
                            <m:t>𝜇</m:t>
                          </m:r>
                        </m:e>
                        <m:sub>
                          <m:r>
                            <a:rPr lang="en-US" sz="2500" b="0" i="1" dirty="0" smtClean="0">
                              <a:latin typeface="Cambria Math" panose="02040503050406030204" pitchFamily="18" charset="0"/>
                              <a:ea typeface="Cambria Math" panose="02040503050406030204" pitchFamily="18" charset="0"/>
                              <a:sym typeface="Symbol" pitchFamily="2" charset="2"/>
                            </a:rPr>
                            <m:t>𝑅</m:t>
                          </m:r>
                        </m:sub>
                      </m:sSub>
                      <m:sSub>
                        <m:sSubPr>
                          <m:ctrlPr>
                            <a:rPr lang="en-US" sz="2500" i="1" dirty="0" smtClean="0">
                              <a:solidFill>
                                <a:srgbClr val="00B05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50"/>
                              </a:solidFill>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50"/>
                              </a:solidFill>
                              <a:latin typeface="Cambria Math" panose="02040503050406030204" pitchFamily="18" charset="0"/>
                              <a:ea typeface="Cambria Math" panose="02040503050406030204" pitchFamily="18" charset="0"/>
                              <a:sym typeface="Symbol" pitchFamily="2" charset="2"/>
                            </a:rPr>
                            <m:t>𝑹</m:t>
                          </m:r>
                        </m:sub>
                      </m:sSub>
                    </m:oMath>
                  </m:oMathPara>
                </a14:m>
                <a:endParaRPr lang="en-US" sz="2500" b="1" i="1" dirty="0">
                  <a:ea typeface="Lucida Grande"/>
                  <a:cs typeface="Times New Roman"/>
                </a:endParaRPr>
              </a:p>
            </p:txBody>
          </p:sp>
        </mc:Choice>
        <mc:Fallback xmlns="">
          <p:sp>
            <p:nvSpPr>
              <p:cNvPr id="37" name="Rectangle 36">
                <a:extLst>
                  <a:ext uri="{FF2B5EF4-FFF2-40B4-BE49-F238E27FC236}">
                    <a16:creationId xmlns:a16="http://schemas.microsoft.com/office/drawing/2014/main" id="{44AA6138-E671-86B5-B85A-FD1405999BFB}"/>
                  </a:ext>
                </a:extLst>
              </p:cNvPr>
              <p:cNvSpPr>
                <a:spLocks noRot="1" noChangeAspect="1" noMove="1" noResize="1" noEditPoints="1" noAdjustHandles="1" noChangeArrowheads="1" noChangeShapeType="1" noTextEdit="1"/>
              </p:cNvSpPr>
              <p:nvPr/>
            </p:nvSpPr>
            <p:spPr>
              <a:xfrm>
                <a:off x="4072191" y="-30530"/>
                <a:ext cx="6903577" cy="822726"/>
              </a:xfrm>
              <a:prstGeom prst="rect">
                <a:avLst/>
              </a:prstGeom>
              <a:blipFill>
                <a:blip r:embed="rId5"/>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352BE444-47BF-3A3B-20B1-C78FBC8C297D}"/>
                  </a:ext>
                </a:extLst>
              </p:cNvPr>
              <p:cNvSpPr/>
              <p:nvPr/>
            </p:nvSpPr>
            <p:spPr>
              <a:xfrm>
                <a:off x="3909307" y="826876"/>
                <a:ext cx="6486862"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sSub>
                            <m:sSubPr>
                              <m:ctrlPr>
                                <a:rPr lang="en-US" sz="2500" b="0" i="1" dirty="0" smtClean="0">
                                  <a:solidFill>
                                    <a:srgbClr val="FF00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𝑹</m:t>
                              </m:r>
                            </m:sub>
                          </m:sSub>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𝛽</m:t>
                          </m:r>
                        </m:e>
                        <m:sub>
                          <m:r>
                            <a:rPr lang="en-US" sz="2500" i="1" dirty="0">
                              <a:latin typeface="Cambria Math" panose="02040503050406030204" pitchFamily="18" charset="0"/>
                              <a:ea typeface="Cambria Math" panose="02040503050406030204" pitchFamily="18" charset="0"/>
                              <a:sym typeface="Symbol" pitchFamily="2" charset="2"/>
                            </a:rPr>
                            <m:t>𝑅</m:t>
                          </m:r>
                        </m:sub>
                      </m:sSub>
                      <m:sSub>
                        <m:sSubPr>
                          <m:ctrlPr>
                            <a:rPr lang="en-US" sz="2500" i="1" dirty="0">
                              <a:solidFill>
                                <a:srgbClr val="00B05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50"/>
                              </a:solidFill>
                              <a:latin typeface="Cambria Math" panose="02040503050406030204" pitchFamily="18" charset="0"/>
                              <a:ea typeface="Cambria Math" panose="02040503050406030204" pitchFamily="18" charset="0"/>
                              <a:sym typeface="Symbol" pitchFamily="2" charset="2"/>
                            </a:rPr>
                            <m:t>𝑺</m:t>
                          </m:r>
                        </m:e>
                        <m:sub>
                          <m:r>
                            <a:rPr lang="en-US" sz="2500" b="1" i="1" dirty="0">
                              <a:solidFill>
                                <a:srgbClr val="00B050"/>
                              </a:solidFill>
                              <a:latin typeface="Cambria Math" panose="02040503050406030204" pitchFamily="18" charset="0"/>
                              <a:ea typeface="Cambria Math" panose="02040503050406030204" pitchFamily="18" charset="0"/>
                              <a:sym typeface="Symbol" pitchFamily="2" charset="2"/>
                            </a:rPr>
                            <m:t>𝑹</m:t>
                          </m:r>
                        </m:sub>
                      </m:sSub>
                      <m:sSub>
                        <m:sSubPr>
                          <m:ctrlPr>
                            <a:rPr lang="en-US" sz="2500" i="1" dirty="0">
                              <a:solidFill>
                                <a:srgbClr val="FF93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9300"/>
                              </a:solidFill>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9300"/>
                              </a:solidFill>
                              <a:latin typeface="Cambria Math" panose="02040503050406030204" pitchFamily="18" charset="0"/>
                              <a:ea typeface="Cambria Math" panose="02040503050406030204" pitchFamily="18" charset="0"/>
                              <a:sym typeface="Symbol" pitchFamily="2" charset="2"/>
                            </a:rPr>
                            <m:t>𝑭𝑹</m:t>
                          </m:r>
                        </m:sub>
                      </m:sSub>
                      <m:r>
                        <a:rPr lang="en-US" sz="2500" dirty="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𝜇</m:t>
                          </m:r>
                        </m:e>
                        <m:sub>
                          <m:r>
                            <a:rPr lang="en-US" sz="2500" b="0" i="1" dirty="0" smtClean="0">
                              <a:latin typeface="Cambria Math" panose="02040503050406030204" pitchFamily="18" charset="0"/>
                              <a:ea typeface="Cambria Math" panose="02040503050406030204" pitchFamily="18" charset="0"/>
                              <a:sym typeface="Symbol" pitchFamily="2" charset="2"/>
                            </a:rPr>
                            <m:t>𝑅</m:t>
                          </m:r>
                        </m:sub>
                      </m:sSub>
                      <m:sSub>
                        <m:sSubPr>
                          <m:ctrlPr>
                            <a:rPr lang="en-US" sz="2500" i="1" dirty="0">
                              <a:solidFill>
                                <a:srgbClr val="FF00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𝑹</m:t>
                          </m:r>
                        </m:sub>
                      </m:sSub>
                      <m:r>
                        <a:rPr lang="en-US" sz="2500" dirty="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smtClean="0">
                              <a:latin typeface="Cambria Math" panose="02040503050406030204" pitchFamily="18" charset="0"/>
                              <a:ea typeface="Cambria Math" panose="02040503050406030204" pitchFamily="18" charset="0"/>
                              <a:sym typeface="Symbol" pitchFamily="2" charset="2"/>
                            </a:rPr>
                            <m:t>𝛼</m:t>
                          </m:r>
                        </m:e>
                        <m:sub>
                          <m:r>
                            <a:rPr lang="en-US" sz="2500" i="1" dirty="0">
                              <a:latin typeface="Cambria Math" panose="02040503050406030204" pitchFamily="18" charset="0"/>
                              <a:ea typeface="Cambria Math" panose="02040503050406030204" pitchFamily="18" charset="0"/>
                              <a:sym typeface="Symbol" pitchFamily="2" charset="2"/>
                            </a:rPr>
                            <m:t>𝑅</m:t>
                          </m:r>
                        </m:sub>
                      </m:sSub>
                      <m:sSub>
                        <m:sSubPr>
                          <m:ctrlPr>
                            <a:rPr lang="en-US" sz="2500" i="1" dirty="0">
                              <a:solidFill>
                                <a:srgbClr val="FF00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𝑹</m:t>
                          </m:r>
                        </m:sub>
                      </m:sSub>
                      <m:r>
                        <a:rPr lang="en-US" sz="2500" dirty="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smtClean="0">
                              <a:latin typeface="Cambria Math" panose="02040503050406030204" pitchFamily="18" charset="0"/>
                              <a:ea typeface="Cambria Math" panose="02040503050406030204" pitchFamily="18" charset="0"/>
                              <a:sym typeface="Symbol" pitchFamily="2" charset="2"/>
                            </a:rPr>
                            <m:t>𝜎</m:t>
                          </m:r>
                        </m:e>
                        <m:sub>
                          <m:r>
                            <a:rPr lang="en-US" sz="2500" i="1" dirty="0">
                              <a:latin typeface="Cambria Math" panose="02040503050406030204" pitchFamily="18" charset="0"/>
                              <a:ea typeface="Cambria Math" panose="02040503050406030204" pitchFamily="18" charset="0"/>
                              <a:sym typeface="Symbol" pitchFamily="2" charset="2"/>
                            </a:rPr>
                            <m:t>𝑅</m:t>
                          </m:r>
                        </m:sub>
                      </m:sSub>
                      <m:sSub>
                        <m:sSubPr>
                          <m:ctrlPr>
                            <a:rPr lang="en-US" sz="2500" i="1" dirty="0">
                              <a:solidFill>
                                <a:srgbClr val="FF00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𝑹</m:t>
                          </m:r>
                        </m:sub>
                      </m:sSub>
                    </m:oMath>
                  </m:oMathPara>
                </a14:m>
                <a:endParaRPr lang="en-US" sz="2500" b="1" dirty="0">
                  <a:ea typeface="Lucida Grande"/>
                  <a:cs typeface="Times New Roman"/>
                </a:endParaRPr>
              </a:p>
            </p:txBody>
          </p:sp>
        </mc:Choice>
        <mc:Fallback xmlns="">
          <p:sp>
            <p:nvSpPr>
              <p:cNvPr id="38" name="Rectangle 37">
                <a:extLst>
                  <a:ext uri="{FF2B5EF4-FFF2-40B4-BE49-F238E27FC236}">
                    <a16:creationId xmlns:a16="http://schemas.microsoft.com/office/drawing/2014/main" id="{352BE444-47BF-3A3B-20B1-C78FBC8C297D}"/>
                  </a:ext>
                </a:extLst>
              </p:cNvPr>
              <p:cNvSpPr>
                <a:spLocks noRot="1" noChangeAspect="1" noMove="1" noResize="1" noEditPoints="1" noAdjustHandles="1" noChangeArrowheads="1" noChangeShapeType="1" noTextEdit="1"/>
              </p:cNvSpPr>
              <p:nvPr/>
            </p:nvSpPr>
            <p:spPr>
              <a:xfrm>
                <a:off x="3909307" y="826876"/>
                <a:ext cx="6486862" cy="822726"/>
              </a:xfrm>
              <a:prstGeom prst="rect">
                <a:avLst/>
              </a:prstGeom>
              <a:blipFill>
                <a:blip r:embed="rId6"/>
                <a:stretch>
                  <a:fillRect b="-6061"/>
                </a:stretch>
              </a:blipFill>
            </p:spPr>
            <p:txBody>
              <a:bodyPr/>
              <a:lstStyle/>
              <a:p>
                <a:r>
                  <a:rPr lang="en-US">
                    <a:noFill/>
                  </a:rPr>
                  <a:t> </a:t>
                </a:r>
              </a:p>
            </p:txBody>
          </p:sp>
        </mc:Fallback>
      </mc:AlternateContent>
      <p:pic>
        <p:nvPicPr>
          <p:cNvPr id="41" name="Picture 40" descr="A picture containing text, clock&#10;&#10;Description automatically generated">
            <a:extLst>
              <a:ext uri="{FF2B5EF4-FFF2-40B4-BE49-F238E27FC236}">
                <a16:creationId xmlns:a16="http://schemas.microsoft.com/office/drawing/2014/main" id="{E8319B5F-D868-50E7-2B94-71BE52E6785F}"/>
              </a:ext>
            </a:extLst>
          </p:cNvPr>
          <p:cNvPicPr>
            <a:picLocks noChangeAspect="1"/>
          </p:cNvPicPr>
          <p:nvPr/>
        </p:nvPicPr>
        <p:blipFill>
          <a:blip r:embed="rId7"/>
          <a:stretch>
            <a:fillRect/>
          </a:stretch>
        </p:blipFill>
        <p:spPr>
          <a:xfrm>
            <a:off x="71153" y="730368"/>
            <a:ext cx="4186568" cy="2848593"/>
          </a:xfrm>
          <a:prstGeom prst="rect">
            <a:avLst/>
          </a:prstGeom>
        </p:spPr>
      </p:pic>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E2AD7653-7DE0-EBB2-D58C-E1B8A510965E}"/>
                  </a:ext>
                </a:extLst>
              </p:cNvPr>
              <p:cNvSpPr/>
              <p:nvPr/>
            </p:nvSpPr>
            <p:spPr>
              <a:xfrm>
                <a:off x="2667039" y="1685349"/>
                <a:ext cx="6486862"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sSub>
                            <m:sSubPr>
                              <m:ctrlPr>
                                <a:rPr lang="en-US" sz="2500" b="0" i="1" dirty="0" smtClean="0">
                                  <a:solidFill>
                                    <a:schemeClr val="accent1"/>
                                  </a:solidFill>
                                  <a:latin typeface="Cambria Math" panose="02040503050406030204" pitchFamily="18" charset="0"/>
                                  <a:ea typeface="Cambria Math" panose="02040503050406030204" pitchFamily="18" charset="0"/>
                                  <a:sym typeface="Symbol" pitchFamily="2" charset="2"/>
                                </a:rPr>
                              </m:ctrlPr>
                            </m:sSubPr>
                            <m:e>
                              <m:r>
                                <a:rPr lang="en-US" sz="2500" b="1" i="1" dirty="0" smtClean="0">
                                  <a:solidFill>
                                    <a:schemeClr val="accent1"/>
                                  </a:solidFill>
                                  <a:latin typeface="Cambria Math" panose="02040503050406030204" pitchFamily="18" charset="0"/>
                                  <a:ea typeface="Cambria Math" panose="02040503050406030204" pitchFamily="18" charset="0"/>
                                  <a:sym typeface="Symbol" pitchFamily="2" charset="2"/>
                                </a:rPr>
                                <m:t>𝑹</m:t>
                              </m:r>
                            </m:e>
                            <m:sub>
                              <m:r>
                                <a:rPr lang="en-US" sz="2500" b="1" i="1" dirty="0" smtClean="0">
                                  <a:solidFill>
                                    <a:schemeClr val="accent1"/>
                                  </a:solidFill>
                                  <a:latin typeface="Cambria Math" panose="02040503050406030204" pitchFamily="18" charset="0"/>
                                  <a:ea typeface="Cambria Math" panose="02040503050406030204" pitchFamily="18" charset="0"/>
                                  <a:sym typeface="Symbol" pitchFamily="2" charset="2"/>
                                </a:rPr>
                                <m:t>𝑹</m:t>
                              </m:r>
                            </m:sub>
                          </m:sSub>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𝜎</m:t>
                          </m:r>
                        </m:e>
                        <m:sub>
                          <m:r>
                            <a:rPr lang="en-US" sz="2500" i="1" dirty="0">
                              <a:latin typeface="Cambria Math" panose="02040503050406030204" pitchFamily="18" charset="0"/>
                              <a:ea typeface="Cambria Math" panose="02040503050406030204" pitchFamily="18" charset="0"/>
                              <a:sym typeface="Symbol" pitchFamily="2" charset="2"/>
                            </a:rPr>
                            <m:t>𝑅</m:t>
                          </m:r>
                        </m:sub>
                      </m:sSub>
                      <m:sSub>
                        <m:sSubPr>
                          <m:ctrlPr>
                            <a:rPr lang="en-US" sz="2500" i="1" dirty="0">
                              <a:solidFill>
                                <a:srgbClr val="FF00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𝑹</m:t>
                          </m:r>
                        </m:sub>
                      </m:sSub>
                      <m:r>
                        <a:rPr lang="en-US" sz="2500" dirty="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𝜇</m:t>
                          </m:r>
                        </m:e>
                        <m:sub>
                          <m:r>
                            <a:rPr lang="en-US" sz="2500" b="0" i="1" dirty="0" smtClean="0">
                              <a:latin typeface="Cambria Math" panose="02040503050406030204" pitchFamily="18" charset="0"/>
                              <a:ea typeface="Cambria Math" panose="02040503050406030204" pitchFamily="18" charset="0"/>
                              <a:sym typeface="Symbol" pitchFamily="2" charset="2"/>
                            </a:rPr>
                            <m:t>𝑅</m:t>
                          </m:r>
                        </m:sub>
                      </m:sSub>
                      <m:sSub>
                        <m:sSubPr>
                          <m:ctrlPr>
                            <a:rPr lang="en-US" sz="2500" i="1" dirty="0">
                              <a:solidFill>
                                <a:schemeClr val="accent1"/>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chemeClr val="accent1"/>
                              </a:solidFill>
                              <a:latin typeface="Cambria Math" panose="02040503050406030204" pitchFamily="18" charset="0"/>
                              <a:ea typeface="Cambria Math" panose="02040503050406030204" pitchFamily="18" charset="0"/>
                              <a:sym typeface="Symbol" pitchFamily="2" charset="2"/>
                            </a:rPr>
                            <m:t>𝑹</m:t>
                          </m:r>
                        </m:e>
                        <m:sub>
                          <m:r>
                            <a:rPr lang="en-US" sz="2500" b="1" i="1" dirty="0">
                              <a:solidFill>
                                <a:schemeClr val="accent1"/>
                              </a:solidFill>
                              <a:latin typeface="Cambria Math" panose="02040503050406030204" pitchFamily="18" charset="0"/>
                              <a:ea typeface="Cambria Math" panose="02040503050406030204" pitchFamily="18" charset="0"/>
                              <a:sym typeface="Symbol" pitchFamily="2" charset="2"/>
                            </a:rPr>
                            <m:t>𝑹</m:t>
                          </m:r>
                        </m:sub>
                      </m:sSub>
                    </m:oMath>
                  </m:oMathPara>
                </a14:m>
                <a:endParaRPr lang="en-US" sz="2500" b="1" dirty="0">
                  <a:ea typeface="Lucida Grande"/>
                  <a:cs typeface="Times New Roman"/>
                </a:endParaRPr>
              </a:p>
            </p:txBody>
          </p:sp>
        </mc:Choice>
        <mc:Fallback xmlns="">
          <p:sp>
            <p:nvSpPr>
              <p:cNvPr id="42" name="Rectangle 41">
                <a:extLst>
                  <a:ext uri="{FF2B5EF4-FFF2-40B4-BE49-F238E27FC236}">
                    <a16:creationId xmlns:a16="http://schemas.microsoft.com/office/drawing/2014/main" id="{E2AD7653-7DE0-EBB2-D58C-E1B8A510965E}"/>
                  </a:ext>
                </a:extLst>
              </p:cNvPr>
              <p:cNvSpPr>
                <a:spLocks noRot="1" noChangeAspect="1" noMove="1" noResize="1" noEditPoints="1" noAdjustHandles="1" noChangeArrowheads="1" noChangeShapeType="1" noTextEdit="1"/>
              </p:cNvSpPr>
              <p:nvPr/>
            </p:nvSpPr>
            <p:spPr>
              <a:xfrm>
                <a:off x="2667039" y="1685349"/>
                <a:ext cx="6486862" cy="822726"/>
              </a:xfrm>
              <a:prstGeom prst="rect">
                <a:avLst/>
              </a:prstGeom>
              <a:blipFill>
                <a:blip r:embed="rId8"/>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D8E9C453-A784-B52C-726B-EEE59B3A42C4}"/>
                  </a:ext>
                </a:extLst>
              </p:cNvPr>
              <p:cNvSpPr/>
              <p:nvPr/>
            </p:nvSpPr>
            <p:spPr>
              <a:xfrm>
                <a:off x="-280873" y="4319395"/>
                <a:ext cx="6903577"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sSub>
                            <m:sSubPr>
                              <m:ctrlPr>
                                <a:rPr lang="en-US" sz="2500" b="0" i="1" dirty="0" smtClean="0">
                                  <a:solidFill>
                                    <a:srgbClr val="00B05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50"/>
                                  </a:solidFill>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50"/>
                                  </a:solidFill>
                                  <a:latin typeface="Cambria Math" panose="02040503050406030204" pitchFamily="18" charset="0"/>
                                  <a:ea typeface="Cambria Math" panose="02040503050406030204" pitchFamily="18" charset="0"/>
                                  <a:sym typeface="Symbol" pitchFamily="2" charset="2"/>
                                </a:rPr>
                                <m:t>𝑯</m:t>
                              </m:r>
                            </m:sub>
                          </m:sSub>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𝑏</m:t>
                          </m:r>
                        </m:e>
                        <m:sub>
                          <m:r>
                            <a:rPr lang="en-US" sz="2500" b="0" i="1" dirty="0" smtClean="0">
                              <a:latin typeface="Cambria Math" panose="02040503050406030204" pitchFamily="18" charset="0"/>
                              <a:ea typeface="Cambria Math" panose="02040503050406030204" pitchFamily="18" charset="0"/>
                              <a:sym typeface="Symbol" pitchFamily="2" charset="2"/>
                            </a:rPr>
                            <m:t>𝐻</m:t>
                          </m:r>
                        </m:sub>
                      </m:sSub>
                      <m:d>
                        <m:dPr>
                          <m:ctrlPr>
                            <a:rPr lang="en-US" sz="2500" b="1" i="1" dirty="0" smtClean="0">
                              <a:latin typeface="Cambria Math" panose="02040503050406030204" pitchFamily="18" charset="0"/>
                              <a:ea typeface="Cambria Math" panose="02040503050406030204" pitchFamily="18" charset="0"/>
                              <a:sym typeface="Symbol" pitchFamily="2" charset="2"/>
                            </a:rPr>
                          </m:ctrlPr>
                        </m:dPr>
                        <m:e>
                          <m:sSub>
                            <m:sSubPr>
                              <m:ctrlPr>
                                <a:rPr lang="en-US" sz="2500" i="1" dirty="0" smtClean="0">
                                  <a:solidFill>
                                    <a:srgbClr val="00B05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50"/>
                                  </a:solidFill>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50"/>
                                  </a:solidFill>
                                  <a:latin typeface="Cambria Math" panose="02040503050406030204" pitchFamily="18" charset="0"/>
                                  <a:ea typeface="Cambria Math" panose="02040503050406030204" pitchFamily="18" charset="0"/>
                                  <a:sym typeface="Symbol" pitchFamily="2" charset="2"/>
                                </a:rPr>
                                <m:t>𝑯</m:t>
                              </m:r>
                            </m:sub>
                          </m:sSub>
                          <m:r>
                            <a:rPr lang="en-US" sz="2500" i="1" dirty="0">
                              <a:latin typeface="Cambria Math" panose="02040503050406030204" pitchFamily="18" charset="0"/>
                              <a:ea typeface="Cambria Math" panose="02040503050406030204" pitchFamily="18" charset="0"/>
                              <a:sym typeface="Symbol" pitchFamily="2" charset="2"/>
                            </a:rPr>
                            <m:t>+</m:t>
                          </m:r>
                          <m:sSub>
                            <m:sSubPr>
                              <m:ctrlPr>
                                <a:rPr lang="en-US" sz="2500" i="1" dirty="0" smtClean="0">
                                  <a:solidFill>
                                    <a:srgbClr val="FF0000"/>
                                  </a:solidFill>
                                  <a:latin typeface="Cambria Math" panose="02040503050406030204" pitchFamily="18" charset="0"/>
                                  <a:ea typeface="Cambria Math" panose="02040503050406030204" pitchFamily="18" charset="0"/>
                                  <a:sym typeface="Symbol" pitchFamily="2" charset="2"/>
                                </a:rPr>
                              </m:ctrlPr>
                            </m:sSubPr>
                            <m:e>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𝑯</m:t>
                              </m:r>
                            </m:sub>
                          </m:sSub>
                          <m:r>
                            <a:rPr lang="en-US" sz="2500" i="1" dirty="0">
                              <a:latin typeface="Cambria Math" panose="02040503050406030204" pitchFamily="18" charset="0"/>
                              <a:ea typeface="Cambria Math" panose="02040503050406030204" pitchFamily="18" charset="0"/>
                              <a:sym typeface="Symbol" pitchFamily="2" charset="2"/>
                            </a:rPr>
                            <m:t>+</m:t>
                          </m:r>
                          <m:sSub>
                            <m:sSubPr>
                              <m:ctrlPr>
                                <a:rPr lang="en-US" sz="2500" i="1" dirty="0" smtClean="0">
                                  <a:solidFill>
                                    <a:schemeClr val="accent1"/>
                                  </a:solidFill>
                                  <a:latin typeface="Cambria Math" panose="02040503050406030204" pitchFamily="18" charset="0"/>
                                  <a:ea typeface="Cambria Math" panose="02040503050406030204" pitchFamily="18" charset="0"/>
                                  <a:sym typeface="Symbol" pitchFamily="2" charset="2"/>
                                </a:rPr>
                              </m:ctrlPr>
                            </m:sSubPr>
                            <m:e>
                              <m:r>
                                <a:rPr lang="en-US" sz="2500" b="1" i="1" dirty="0" smtClean="0">
                                  <a:solidFill>
                                    <a:schemeClr val="accent1"/>
                                  </a:solidFill>
                                  <a:latin typeface="Cambria Math" panose="02040503050406030204" pitchFamily="18" charset="0"/>
                                  <a:ea typeface="Cambria Math" panose="02040503050406030204" pitchFamily="18" charset="0"/>
                                  <a:sym typeface="Symbol" pitchFamily="2" charset="2"/>
                                </a:rPr>
                                <m:t>𝑹</m:t>
                              </m:r>
                            </m:e>
                            <m:sub>
                              <m:r>
                                <a:rPr lang="en-US" sz="2500" b="1" i="1" dirty="0" smtClean="0">
                                  <a:solidFill>
                                    <a:schemeClr val="accent1"/>
                                  </a:solidFill>
                                  <a:latin typeface="Cambria Math" panose="02040503050406030204" pitchFamily="18" charset="0"/>
                                  <a:ea typeface="Cambria Math" panose="02040503050406030204" pitchFamily="18" charset="0"/>
                                  <a:sym typeface="Symbol" pitchFamily="2" charset="2"/>
                                </a:rPr>
                                <m:t>𝑯</m:t>
                              </m:r>
                            </m:sub>
                          </m:sSub>
                        </m:e>
                      </m:d>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b="0" i="1" dirty="0" smtClean="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𝛽</m:t>
                          </m:r>
                        </m:e>
                        <m:sub>
                          <m:r>
                            <a:rPr lang="en-US" sz="2500" b="0" i="1" dirty="0" smtClean="0">
                              <a:latin typeface="Cambria Math" panose="02040503050406030204" pitchFamily="18" charset="0"/>
                              <a:ea typeface="Cambria Math" panose="02040503050406030204" pitchFamily="18" charset="0"/>
                              <a:sym typeface="Symbol" pitchFamily="2" charset="2"/>
                            </a:rPr>
                            <m:t>𝐻</m:t>
                          </m:r>
                        </m:sub>
                      </m:sSub>
                      <m:sSub>
                        <m:sSubPr>
                          <m:ctrlPr>
                            <a:rPr lang="en-US" sz="2500" i="1" dirty="0" smtClean="0">
                              <a:solidFill>
                                <a:srgbClr val="00B05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50"/>
                              </a:solidFill>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50"/>
                              </a:solidFill>
                              <a:latin typeface="Cambria Math" panose="02040503050406030204" pitchFamily="18" charset="0"/>
                              <a:ea typeface="Cambria Math" panose="02040503050406030204" pitchFamily="18" charset="0"/>
                              <a:sym typeface="Symbol" pitchFamily="2" charset="2"/>
                            </a:rPr>
                            <m:t>𝑯</m:t>
                          </m:r>
                        </m:sub>
                      </m:sSub>
                      <m:sSub>
                        <m:sSubPr>
                          <m:ctrlPr>
                            <a:rPr lang="en-US" sz="2500" i="1" dirty="0" smtClean="0">
                              <a:solidFill>
                                <a:schemeClr val="accent2">
                                  <a:lumMod val="75000"/>
                                </a:schemeClr>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chemeClr val="accent2">
                                  <a:lumMod val="75000"/>
                                </a:schemeClr>
                              </a:solidFill>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chemeClr val="accent2">
                                  <a:lumMod val="75000"/>
                                </a:schemeClr>
                              </a:solidFill>
                              <a:latin typeface="Cambria Math" panose="02040503050406030204" pitchFamily="18" charset="0"/>
                              <a:ea typeface="Cambria Math" panose="02040503050406030204" pitchFamily="18" charset="0"/>
                              <a:sym typeface="Symbol" pitchFamily="2" charset="2"/>
                            </a:rPr>
                            <m:t>𝑭𝑭</m:t>
                          </m:r>
                        </m:sub>
                      </m:sSub>
                      <m:r>
                        <a:rPr lang="en-US" sz="2500" b="0" i="0" dirty="0" smtClean="0">
                          <a:solidFill>
                            <a:schemeClr val="tx1"/>
                          </a:solidFill>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smtClean="0">
                              <a:latin typeface="Cambria Math" panose="02040503050406030204" pitchFamily="18" charset="0"/>
                              <a:ea typeface="Cambria Math" panose="02040503050406030204" pitchFamily="18" charset="0"/>
                              <a:sym typeface="Symbol" pitchFamily="2" charset="2"/>
                            </a:rPr>
                            <m:t>𝜇</m:t>
                          </m:r>
                        </m:e>
                        <m:sub>
                          <m:r>
                            <a:rPr lang="en-US" sz="2500" b="0" i="1" dirty="0" smtClean="0">
                              <a:latin typeface="Cambria Math" panose="02040503050406030204" pitchFamily="18" charset="0"/>
                              <a:ea typeface="Cambria Math" panose="02040503050406030204" pitchFamily="18" charset="0"/>
                              <a:sym typeface="Symbol" pitchFamily="2" charset="2"/>
                            </a:rPr>
                            <m:t>𝐻</m:t>
                          </m:r>
                        </m:sub>
                      </m:sSub>
                      <m:sSub>
                        <m:sSubPr>
                          <m:ctrlPr>
                            <a:rPr lang="en-US" sz="2500" i="1" dirty="0" smtClean="0">
                              <a:solidFill>
                                <a:srgbClr val="00B05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50"/>
                              </a:solidFill>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50"/>
                              </a:solidFill>
                              <a:latin typeface="Cambria Math" panose="02040503050406030204" pitchFamily="18" charset="0"/>
                              <a:ea typeface="Cambria Math" panose="02040503050406030204" pitchFamily="18" charset="0"/>
                              <a:sym typeface="Symbol" pitchFamily="2" charset="2"/>
                            </a:rPr>
                            <m:t>𝑯</m:t>
                          </m:r>
                        </m:sub>
                      </m:sSub>
                    </m:oMath>
                  </m:oMathPara>
                </a14:m>
                <a:endParaRPr lang="en-US" sz="2500" b="1" i="1" dirty="0">
                  <a:ea typeface="Lucida Grande"/>
                  <a:cs typeface="Times New Roman"/>
                </a:endParaRPr>
              </a:p>
            </p:txBody>
          </p:sp>
        </mc:Choice>
        <mc:Fallback xmlns="">
          <p:sp>
            <p:nvSpPr>
              <p:cNvPr id="46" name="Rectangle 45">
                <a:extLst>
                  <a:ext uri="{FF2B5EF4-FFF2-40B4-BE49-F238E27FC236}">
                    <a16:creationId xmlns:a16="http://schemas.microsoft.com/office/drawing/2014/main" id="{D8E9C453-A784-B52C-726B-EEE59B3A42C4}"/>
                  </a:ext>
                </a:extLst>
              </p:cNvPr>
              <p:cNvSpPr>
                <a:spLocks noRot="1" noChangeAspect="1" noMove="1" noResize="1" noEditPoints="1" noAdjustHandles="1" noChangeArrowheads="1" noChangeShapeType="1" noTextEdit="1"/>
              </p:cNvSpPr>
              <p:nvPr/>
            </p:nvSpPr>
            <p:spPr>
              <a:xfrm>
                <a:off x="-280873" y="4319395"/>
                <a:ext cx="6903577" cy="822726"/>
              </a:xfrm>
              <a:prstGeom prst="rect">
                <a:avLst/>
              </a:prstGeom>
              <a:blipFill>
                <a:blip r:embed="rId9"/>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C8E6E561-0B02-5344-2A20-9C17FEE11799}"/>
                  </a:ext>
                </a:extLst>
              </p:cNvPr>
              <p:cNvSpPr/>
              <p:nvPr/>
            </p:nvSpPr>
            <p:spPr>
              <a:xfrm>
                <a:off x="-443757" y="5176801"/>
                <a:ext cx="6486862"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sSub>
                            <m:sSubPr>
                              <m:ctrlPr>
                                <a:rPr lang="en-US" sz="2500" b="0" i="1" dirty="0" smtClean="0">
                                  <a:solidFill>
                                    <a:srgbClr val="FF00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𝑯</m:t>
                              </m:r>
                            </m:sub>
                          </m:sSub>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𝛽</m:t>
                          </m:r>
                        </m:e>
                        <m:sub>
                          <m:r>
                            <a:rPr lang="en-US" sz="2500" b="0" i="1" dirty="0" smtClean="0">
                              <a:latin typeface="Cambria Math" panose="02040503050406030204" pitchFamily="18" charset="0"/>
                              <a:ea typeface="Cambria Math" panose="02040503050406030204" pitchFamily="18" charset="0"/>
                              <a:sym typeface="Symbol" pitchFamily="2" charset="2"/>
                            </a:rPr>
                            <m:t>𝐻</m:t>
                          </m:r>
                        </m:sub>
                      </m:sSub>
                      <m:sSub>
                        <m:sSubPr>
                          <m:ctrlPr>
                            <a:rPr lang="en-US" sz="2500" i="1" dirty="0">
                              <a:solidFill>
                                <a:srgbClr val="00B05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50"/>
                              </a:solidFill>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50"/>
                              </a:solidFill>
                              <a:latin typeface="Cambria Math" panose="02040503050406030204" pitchFamily="18" charset="0"/>
                              <a:ea typeface="Cambria Math" panose="02040503050406030204" pitchFamily="18" charset="0"/>
                              <a:sym typeface="Symbol" pitchFamily="2" charset="2"/>
                            </a:rPr>
                            <m:t>𝑯</m:t>
                          </m:r>
                        </m:sub>
                      </m:sSub>
                      <m:sSub>
                        <m:sSubPr>
                          <m:ctrlPr>
                            <a:rPr lang="en-US" sz="2500" i="1" dirty="0" smtClean="0">
                              <a:solidFill>
                                <a:schemeClr val="accent2">
                                  <a:lumMod val="75000"/>
                                </a:schemeClr>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chemeClr val="accent2">
                                  <a:lumMod val="75000"/>
                                </a:schemeClr>
                              </a:solidFill>
                              <a:latin typeface="Cambria Math" panose="02040503050406030204" pitchFamily="18" charset="0"/>
                              <a:ea typeface="Cambria Math" panose="02040503050406030204" pitchFamily="18" charset="0"/>
                              <a:sym typeface="Symbol" pitchFamily="2" charset="2"/>
                            </a:rPr>
                            <m:t>𝑰</m:t>
                          </m:r>
                        </m:e>
                        <m:sub>
                          <m:r>
                            <a:rPr lang="en-US" sz="2500" b="1" i="1" dirty="0">
                              <a:solidFill>
                                <a:schemeClr val="accent2">
                                  <a:lumMod val="75000"/>
                                </a:schemeClr>
                              </a:solidFill>
                              <a:latin typeface="Cambria Math" panose="02040503050406030204" pitchFamily="18" charset="0"/>
                              <a:ea typeface="Cambria Math" panose="02040503050406030204" pitchFamily="18" charset="0"/>
                              <a:sym typeface="Symbol" pitchFamily="2" charset="2"/>
                            </a:rPr>
                            <m:t>𝑭</m:t>
                          </m:r>
                          <m:r>
                            <a:rPr lang="en-US" sz="2500" b="1" i="1" dirty="0" smtClean="0">
                              <a:solidFill>
                                <a:schemeClr val="accent2">
                                  <a:lumMod val="75000"/>
                                </a:schemeClr>
                              </a:solidFill>
                              <a:latin typeface="Cambria Math" panose="02040503050406030204" pitchFamily="18" charset="0"/>
                              <a:ea typeface="Cambria Math" panose="02040503050406030204" pitchFamily="18" charset="0"/>
                              <a:sym typeface="Symbol" pitchFamily="2" charset="2"/>
                            </a:rPr>
                            <m:t>𝑭</m:t>
                          </m:r>
                        </m:sub>
                      </m:sSub>
                      <m:r>
                        <a:rPr lang="en-US" sz="2500" dirty="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𝜇</m:t>
                          </m:r>
                        </m:e>
                        <m:sub>
                          <m:r>
                            <a:rPr lang="en-US" sz="2500" b="0" i="1" dirty="0" smtClean="0">
                              <a:latin typeface="Cambria Math" panose="02040503050406030204" pitchFamily="18" charset="0"/>
                              <a:ea typeface="Cambria Math" panose="02040503050406030204" pitchFamily="18" charset="0"/>
                              <a:sym typeface="Symbol" pitchFamily="2" charset="2"/>
                            </a:rPr>
                            <m:t>𝐻</m:t>
                          </m:r>
                        </m:sub>
                      </m:sSub>
                      <m:sSub>
                        <m:sSubPr>
                          <m:ctrlPr>
                            <a:rPr lang="en-US" sz="2500" i="1" dirty="0">
                              <a:solidFill>
                                <a:srgbClr val="FF00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𝑯</m:t>
                          </m:r>
                        </m:sub>
                      </m:sSub>
                      <m:r>
                        <a:rPr lang="en-US" sz="2500" dirty="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smtClean="0">
                              <a:latin typeface="Cambria Math" panose="02040503050406030204" pitchFamily="18" charset="0"/>
                              <a:ea typeface="Cambria Math" panose="02040503050406030204" pitchFamily="18" charset="0"/>
                              <a:sym typeface="Symbol" pitchFamily="2" charset="2"/>
                            </a:rPr>
                            <m:t>𝛼</m:t>
                          </m:r>
                        </m:e>
                        <m:sub>
                          <m:r>
                            <a:rPr lang="en-US" sz="2500" b="0" i="1" dirty="0" smtClean="0">
                              <a:latin typeface="Cambria Math" panose="02040503050406030204" pitchFamily="18" charset="0"/>
                              <a:ea typeface="Cambria Math" panose="02040503050406030204" pitchFamily="18" charset="0"/>
                              <a:sym typeface="Symbol" pitchFamily="2" charset="2"/>
                            </a:rPr>
                            <m:t>𝐻</m:t>
                          </m:r>
                        </m:sub>
                      </m:sSub>
                      <m:sSub>
                        <m:sSubPr>
                          <m:ctrlPr>
                            <a:rPr lang="en-US" sz="2500" i="1" dirty="0">
                              <a:solidFill>
                                <a:srgbClr val="FF00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𝑯</m:t>
                          </m:r>
                        </m:sub>
                      </m:sSub>
                      <m:r>
                        <a:rPr lang="en-US" sz="2500" dirty="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smtClean="0">
                              <a:latin typeface="Cambria Math" panose="02040503050406030204" pitchFamily="18" charset="0"/>
                              <a:ea typeface="Cambria Math" panose="02040503050406030204" pitchFamily="18" charset="0"/>
                              <a:sym typeface="Symbol" pitchFamily="2" charset="2"/>
                            </a:rPr>
                            <m:t>𝜎</m:t>
                          </m:r>
                        </m:e>
                        <m:sub>
                          <m:r>
                            <a:rPr lang="en-US" sz="2500" b="0" i="1" dirty="0" smtClean="0">
                              <a:latin typeface="Cambria Math" panose="02040503050406030204" pitchFamily="18" charset="0"/>
                              <a:ea typeface="Cambria Math" panose="02040503050406030204" pitchFamily="18" charset="0"/>
                              <a:sym typeface="Symbol" pitchFamily="2" charset="2"/>
                            </a:rPr>
                            <m:t>𝐻</m:t>
                          </m:r>
                        </m:sub>
                      </m:sSub>
                      <m:sSub>
                        <m:sSubPr>
                          <m:ctrlPr>
                            <a:rPr lang="en-US" sz="2500" i="1" dirty="0">
                              <a:solidFill>
                                <a:srgbClr val="FF00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𝑯</m:t>
                          </m:r>
                        </m:sub>
                      </m:sSub>
                    </m:oMath>
                  </m:oMathPara>
                </a14:m>
                <a:endParaRPr lang="en-US" sz="2500" b="1" dirty="0">
                  <a:ea typeface="Lucida Grande"/>
                  <a:cs typeface="Times New Roman"/>
                </a:endParaRPr>
              </a:p>
            </p:txBody>
          </p:sp>
        </mc:Choice>
        <mc:Fallback xmlns="">
          <p:sp>
            <p:nvSpPr>
              <p:cNvPr id="47" name="Rectangle 46">
                <a:extLst>
                  <a:ext uri="{FF2B5EF4-FFF2-40B4-BE49-F238E27FC236}">
                    <a16:creationId xmlns:a16="http://schemas.microsoft.com/office/drawing/2014/main" id="{C8E6E561-0B02-5344-2A20-9C17FEE11799}"/>
                  </a:ext>
                </a:extLst>
              </p:cNvPr>
              <p:cNvSpPr>
                <a:spLocks noRot="1" noChangeAspect="1" noMove="1" noResize="1" noEditPoints="1" noAdjustHandles="1" noChangeArrowheads="1" noChangeShapeType="1" noTextEdit="1"/>
              </p:cNvSpPr>
              <p:nvPr/>
            </p:nvSpPr>
            <p:spPr>
              <a:xfrm>
                <a:off x="-443757" y="5176801"/>
                <a:ext cx="6486862" cy="822726"/>
              </a:xfrm>
              <a:prstGeom prst="rect">
                <a:avLst/>
              </a:prstGeom>
              <a:blipFill>
                <a:blip r:embed="rId10"/>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7BA42858-5EE8-DEBA-B387-F9D0188073E4}"/>
                  </a:ext>
                </a:extLst>
              </p:cNvPr>
              <p:cNvSpPr/>
              <p:nvPr/>
            </p:nvSpPr>
            <p:spPr>
              <a:xfrm>
                <a:off x="-1686025" y="6035274"/>
                <a:ext cx="6486862"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sSub>
                            <m:sSubPr>
                              <m:ctrlPr>
                                <a:rPr lang="en-US" sz="2500" b="0" i="1" dirty="0" smtClean="0">
                                  <a:solidFill>
                                    <a:schemeClr val="accent1"/>
                                  </a:solidFill>
                                  <a:latin typeface="Cambria Math" panose="02040503050406030204" pitchFamily="18" charset="0"/>
                                  <a:ea typeface="Cambria Math" panose="02040503050406030204" pitchFamily="18" charset="0"/>
                                  <a:sym typeface="Symbol" pitchFamily="2" charset="2"/>
                                </a:rPr>
                              </m:ctrlPr>
                            </m:sSubPr>
                            <m:e>
                              <m:r>
                                <a:rPr lang="en-US" sz="2500" b="1" i="1" dirty="0" smtClean="0">
                                  <a:solidFill>
                                    <a:schemeClr val="accent1"/>
                                  </a:solidFill>
                                  <a:latin typeface="Cambria Math" panose="02040503050406030204" pitchFamily="18" charset="0"/>
                                  <a:ea typeface="Cambria Math" panose="02040503050406030204" pitchFamily="18" charset="0"/>
                                  <a:sym typeface="Symbol" pitchFamily="2" charset="2"/>
                                </a:rPr>
                                <m:t>𝑹</m:t>
                              </m:r>
                            </m:e>
                            <m:sub>
                              <m:r>
                                <a:rPr lang="en-US" sz="2500" b="1" i="1" dirty="0" smtClean="0">
                                  <a:solidFill>
                                    <a:schemeClr val="accent1"/>
                                  </a:solidFill>
                                  <a:latin typeface="Cambria Math" panose="02040503050406030204" pitchFamily="18" charset="0"/>
                                  <a:ea typeface="Cambria Math" panose="02040503050406030204" pitchFamily="18" charset="0"/>
                                  <a:sym typeface="Symbol" pitchFamily="2" charset="2"/>
                                </a:rPr>
                                <m:t>𝑯</m:t>
                              </m:r>
                            </m:sub>
                          </m:sSub>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𝜎</m:t>
                          </m:r>
                        </m:e>
                        <m:sub>
                          <m:r>
                            <a:rPr lang="en-US" sz="2500" b="0" i="1" dirty="0" smtClean="0">
                              <a:latin typeface="Cambria Math" panose="02040503050406030204" pitchFamily="18" charset="0"/>
                              <a:ea typeface="Cambria Math" panose="02040503050406030204" pitchFamily="18" charset="0"/>
                              <a:sym typeface="Symbol" pitchFamily="2" charset="2"/>
                            </a:rPr>
                            <m:t>𝐻</m:t>
                          </m:r>
                        </m:sub>
                      </m:sSub>
                      <m:sSub>
                        <m:sSubPr>
                          <m:ctrlPr>
                            <a:rPr lang="en-US" sz="2500" i="1" dirty="0">
                              <a:solidFill>
                                <a:srgbClr val="FF00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𝑯</m:t>
                          </m:r>
                        </m:sub>
                      </m:sSub>
                      <m:r>
                        <a:rPr lang="en-US" sz="2500" dirty="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𝜇</m:t>
                          </m:r>
                        </m:e>
                        <m:sub>
                          <m:r>
                            <a:rPr lang="en-US" sz="2500" b="0" i="1" dirty="0" smtClean="0">
                              <a:latin typeface="Cambria Math" panose="02040503050406030204" pitchFamily="18" charset="0"/>
                              <a:ea typeface="Cambria Math" panose="02040503050406030204" pitchFamily="18" charset="0"/>
                              <a:sym typeface="Symbol" pitchFamily="2" charset="2"/>
                            </a:rPr>
                            <m:t>𝐻</m:t>
                          </m:r>
                        </m:sub>
                      </m:sSub>
                      <m:sSub>
                        <m:sSubPr>
                          <m:ctrlPr>
                            <a:rPr lang="en-US" sz="2500" i="1" dirty="0">
                              <a:solidFill>
                                <a:schemeClr val="accent1"/>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chemeClr val="accent1"/>
                              </a:solidFill>
                              <a:latin typeface="Cambria Math" panose="02040503050406030204" pitchFamily="18" charset="0"/>
                              <a:ea typeface="Cambria Math" panose="02040503050406030204" pitchFamily="18" charset="0"/>
                              <a:sym typeface="Symbol" pitchFamily="2" charset="2"/>
                            </a:rPr>
                            <m:t>𝑹</m:t>
                          </m:r>
                        </m:e>
                        <m:sub>
                          <m:r>
                            <a:rPr lang="en-US" sz="2500" b="1" i="1" dirty="0" smtClean="0">
                              <a:solidFill>
                                <a:schemeClr val="accent1"/>
                              </a:solidFill>
                              <a:latin typeface="Cambria Math" panose="02040503050406030204" pitchFamily="18" charset="0"/>
                              <a:ea typeface="Cambria Math" panose="02040503050406030204" pitchFamily="18" charset="0"/>
                              <a:sym typeface="Symbol" pitchFamily="2" charset="2"/>
                            </a:rPr>
                            <m:t>𝑯</m:t>
                          </m:r>
                        </m:sub>
                      </m:sSub>
                    </m:oMath>
                  </m:oMathPara>
                </a14:m>
                <a:endParaRPr lang="en-US" sz="2500" b="1" dirty="0">
                  <a:ea typeface="Lucida Grande"/>
                  <a:cs typeface="Times New Roman"/>
                </a:endParaRPr>
              </a:p>
            </p:txBody>
          </p:sp>
        </mc:Choice>
        <mc:Fallback xmlns="">
          <p:sp>
            <p:nvSpPr>
              <p:cNvPr id="48" name="Rectangle 47">
                <a:extLst>
                  <a:ext uri="{FF2B5EF4-FFF2-40B4-BE49-F238E27FC236}">
                    <a16:creationId xmlns:a16="http://schemas.microsoft.com/office/drawing/2014/main" id="{7BA42858-5EE8-DEBA-B387-F9D0188073E4}"/>
                  </a:ext>
                </a:extLst>
              </p:cNvPr>
              <p:cNvSpPr>
                <a:spLocks noRot="1" noChangeAspect="1" noMove="1" noResize="1" noEditPoints="1" noAdjustHandles="1" noChangeArrowheads="1" noChangeShapeType="1" noTextEdit="1"/>
              </p:cNvSpPr>
              <p:nvPr/>
            </p:nvSpPr>
            <p:spPr>
              <a:xfrm>
                <a:off x="-1686025" y="6035274"/>
                <a:ext cx="6486862" cy="822726"/>
              </a:xfrm>
              <a:prstGeom prst="rect">
                <a:avLst/>
              </a:prstGeom>
              <a:blipFill>
                <a:blip r:embed="rId11"/>
                <a:stretch>
                  <a:fillRect b="-7692"/>
                </a:stretch>
              </a:blipFill>
            </p:spPr>
            <p:txBody>
              <a:bodyPr/>
              <a:lstStyle/>
              <a:p>
                <a:r>
                  <a:rPr lang="en-US">
                    <a:noFill/>
                  </a:rPr>
                  <a:t> </a:t>
                </a:r>
              </a:p>
            </p:txBody>
          </p:sp>
        </mc:Fallback>
      </mc:AlternateContent>
      <p:sp>
        <p:nvSpPr>
          <p:cNvPr id="49" name="Right Brace 48">
            <a:extLst>
              <a:ext uri="{FF2B5EF4-FFF2-40B4-BE49-F238E27FC236}">
                <a16:creationId xmlns:a16="http://schemas.microsoft.com/office/drawing/2014/main" id="{890D5305-9AC7-FA5C-C6D3-8731027B6014}"/>
              </a:ext>
            </a:extLst>
          </p:cNvPr>
          <p:cNvSpPr/>
          <p:nvPr/>
        </p:nvSpPr>
        <p:spPr>
          <a:xfrm>
            <a:off x="10495214" y="208435"/>
            <a:ext cx="323850" cy="2135103"/>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itle 1">
            <a:extLst>
              <a:ext uri="{FF2B5EF4-FFF2-40B4-BE49-F238E27FC236}">
                <a16:creationId xmlns:a16="http://schemas.microsoft.com/office/drawing/2014/main" id="{B4682945-53E8-7775-C1C2-4C1A0657FDD2}"/>
              </a:ext>
            </a:extLst>
          </p:cNvPr>
          <p:cNvSpPr txBox="1">
            <a:spLocks/>
          </p:cNvSpPr>
          <p:nvPr/>
        </p:nvSpPr>
        <p:spPr>
          <a:xfrm>
            <a:off x="10822901" y="963293"/>
            <a:ext cx="963648" cy="6045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500" dirty="0">
                <a:latin typeface="+mn-lt"/>
              </a:rPr>
              <a:t>Rats</a:t>
            </a:r>
          </a:p>
        </p:txBody>
      </p:sp>
      <p:sp>
        <p:nvSpPr>
          <p:cNvPr id="51" name="Title 1">
            <a:extLst>
              <a:ext uri="{FF2B5EF4-FFF2-40B4-BE49-F238E27FC236}">
                <a16:creationId xmlns:a16="http://schemas.microsoft.com/office/drawing/2014/main" id="{710F7B9A-9FB9-DD72-E22F-4AA8D2B6EA9E}"/>
              </a:ext>
            </a:extLst>
          </p:cNvPr>
          <p:cNvSpPr txBox="1">
            <a:spLocks/>
          </p:cNvSpPr>
          <p:nvPr/>
        </p:nvSpPr>
        <p:spPr>
          <a:xfrm>
            <a:off x="6497569" y="5346897"/>
            <a:ext cx="1443361" cy="6045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500" dirty="0">
                <a:latin typeface="+mn-lt"/>
              </a:rPr>
              <a:t>Humans</a:t>
            </a:r>
          </a:p>
        </p:txBody>
      </p:sp>
      <p:sp>
        <p:nvSpPr>
          <p:cNvPr id="52" name="Right Brace 51">
            <a:extLst>
              <a:ext uri="{FF2B5EF4-FFF2-40B4-BE49-F238E27FC236}">
                <a16:creationId xmlns:a16="http://schemas.microsoft.com/office/drawing/2014/main" id="{66003571-A2C2-6C31-62CC-CB04D35BAEFE}"/>
              </a:ext>
            </a:extLst>
          </p:cNvPr>
          <p:cNvSpPr/>
          <p:nvPr/>
        </p:nvSpPr>
        <p:spPr>
          <a:xfrm>
            <a:off x="6173719" y="4581633"/>
            <a:ext cx="323850" cy="2135103"/>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361EC2FC-716C-34DE-B34C-1354A6F7703F}"/>
                  </a:ext>
                </a:extLst>
              </p:cNvPr>
              <p:cNvSpPr/>
              <p:nvPr/>
            </p:nvSpPr>
            <p:spPr>
              <a:xfrm>
                <a:off x="4697499" y="3857035"/>
                <a:ext cx="6486862"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sSub>
                            <m:sSubPr>
                              <m:ctrlPr>
                                <a:rPr lang="en-US" sz="2500" i="1" dirty="0" smtClean="0">
                                  <a:solidFill>
                                    <a:schemeClr val="accent2">
                                      <a:lumMod val="75000"/>
                                    </a:schemeClr>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chemeClr val="accent2">
                                      <a:lumMod val="75000"/>
                                    </a:schemeClr>
                                  </a:solidFill>
                                  <a:latin typeface="Cambria Math" panose="02040503050406030204" pitchFamily="18" charset="0"/>
                                  <a:ea typeface="Cambria Math" panose="02040503050406030204" pitchFamily="18" charset="0"/>
                                  <a:sym typeface="Symbol" pitchFamily="2" charset="2"/>
                                </a:rPr>
                                <m:t>𝑰</m:t>
                              </m:r>
                            </m:e>
                            <m:sub>
                              <m:r>
                                <a:rPr lang="en-US" sz="2500" b="1" i="1" dirty="0">
                                  <a:solidFill>
                                    <a:schemeClr val="accent2">
                                      <a:lumMod val="75000"/>
                                    </a:schemeClr>
                                  </a:solidFill>
                                  <a:latin typeface="Cambria Math" panose="02040503050406030204" pitchFamily="18" charset="0"/>
                                  <a:ea typeface="Cambria Math" panose="02040503050406030204" pitchFamily="18" charset="0"/>
                                  <a:sym typeface="Symbol" pitchFamily="2" charset="2"/>
                                </a:rPr>
                                <m:t>𝑭</m:t>
                              </m:r>
                              <m:r>
                                <a:rPr lang="en-US" sz="2500" b="1" i="1" dirty="0" smtClean="0">
                                  <a:solidFill>
                                    <a:schemeClr val="accent2">
                                      <a:lumMod val="75000"/>
                                    </a:schemeClr>
                                  </a:solidFill>
                                  <a:latin typeface="Cambria Math" panose="02040503050406030204" pitchFamily="18" charset="0"/>
                                  <a:ea typeface="Cambria Math" panose="02040503050406030204" pitchFamily="18" charset="0"/>
                                  <a:sym typeface="Symbol" pitchFamily="2" charset="2"/>
                                </a:rPr>
                                <m:t>𝑭</m:t>
                              </m:r>
                            </m:sub>
                          </m:sSub>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i="1" dirty="0">
                          <a:latin typeface="Cambria Math" panose="02040503050406030204" pitchFamily="18" charset="0"/>
                          <a:ea typeface="Cambria Math" panose="02040503050406030204" pitchFamily="18" charset="0"/>
                          <a:sym typeface="Symbol" pitchFamily="2" charset="2"/>
                        </a:rPr>
                        <m:t>𝛿</m:t>
                      </m:r>
                      <m:sSub>
                        <m:sSubPr>
                          <m:ctrlPr>
                            <a:rPr lang="en-US" sz="2500" i="1" dirty="0">
                              <a:solidFill>
                                <a:srgbClr val="FF93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9300"/>
                              </a:solidFill>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9300"/>
                              </a:solidFill>
                              <a:latin typeface="Cambria Math" panose="02040503050406030204" pitchFamily="18" charset="0"/>
                              <a:ea typeface="Cambria Math" panose="02040503050406030204" pitchFamily="18" charset="0"/>
                              <a:sym typeface="Symbol" pitchFamily="2" charset="2"/>
                            </a:rPr>
                            <m:t>𝑭𝑹</m:t>
                          </m:r>
                        </m:sub>
                      </m:sSub>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i="1" dirty="0">
                              <a:latin typeface="Cambria Math" panose="02040503050406030204" pitchFamily="18" charset="0"/>
                              <a:ea typeface="Cambria Math" panose="02040503050406030204" pitchFamily="18" charset="0"/>
                              <a:sym typeface="Symbol" pitchFamily="2" charset="2"/>
                            </a:rPr>
                            <m:t>𝜇</m:t>
                          </m:r>
                        </m:e>
                        <m:sub>
                          <m:r>
                            <a:rPr lang="en-US" sz="2500" b="0" i="1" dirty="0" smtClean="0">
                              <a:latin typeface="Cambria Math" panose="02040503050406030204" pitchFamily="18" charset="0"/>
                              <a:ea typeface="Cambria Math" panose="02040503050406030204" pitchFamily="18" charset="0"/>
                              <a:sym typeface="Symbol" pitchFamily="2" charset="2"/>
                            </a:rPr>
                            <m:t>𝐹</m:t>
                          </m:r>
                        </m:sub>
                      </m:sSub>
                      <m:sSub>
                        <m:sSubPr>
                          <m:ctrlPr>
                            <a:rPr lang="en-US" sz="2500" i="1" dirty="0" smtClean="0">
                              <a:solidFill>
                                <a:schemeClr val="accent2">
                                  <a:lumMod val="75000"/>
                                </a:schemeClr>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chemeClr val="accent2">
                                  <a:lumMod val="75000"/>
                                </a:schemeClr>
                              </a:solidFill>
                              <a:latin typeface="Cambria Math" panose="02040503050406030204" pitchFamily="18" charset="0"/>
                              <a:ea typeface="Cambria Math" panose="02040503050406030204" pitchFamily="18" charset="0"/>
                              <a:sym typeface="Symbol" pitchFamily="2" charset="2"/>
                            </a:rPr>
                            <m:t>𝑰</m:t>
                          </m:r>
                        </m:e>
                        <m:sub>
                          <m:r>
                            <a:rPr lang="en-US" sz="2500" b="1" i="1" dirty="0">
                              <a:solidFill>
                                <a:schemeClr val="accent2">
                                  <a:lumMod val="75000"/>
                                </a:schemeClr>
                              </a:solidFill>
                              <a:latin typeface="Cambria Math" panose="02040503050406030204" pitchFamily="18" charset="0"/>
                              <a:ea typeface="Cambria Math" panose="02040503050406030204" pitchFamily="18" charset="0"/>
                              <a:sym typeface="Symbol" pitchFamily="2" charset="2"/>
                            </a:rPr>
                            <m:t>𝑭</m:t>
                          </m:r>
                          <m:r>
                            <a:rPr lang="en-US" sz="2500" b="1" i="1" dirty="0" smtClean="0">
                              <a:solidFill>
                                <a:schemeClr val="accent2">
                                  <a:lumMod val="75000"/>
                                </a:schemeClr>
                              </a:solidFill>
                              <a:latin typeface="Cambria Math" panose="02040503050406030204" pitchFamily="18" charset="0"/>
                              <a:ea typeface="Cambria Math" panose="02040503050406030204" pitchFamily="18" charset="0"/>
                              <a:sym typeface="Symbol" pitchFamily="2" charset="2"/>
                            </a:rPr>
                            <m:t>𝑭</m:t>
                          </m:r>
                        </m:sub>
                      </m:sSub>
                    </m:oMath>
                  </m:oMathPara>
                </a14:m>
                <a:endParaRPr lang="en-US" sz="2500" b="1" dirty="0">
                  <a:ea typeface="Lucida Grande"/>
                  <a:cs typeface="Times New Roman"/>
                </a:endParaRPr>
              </a:p>
            </p:txBody>
          </p:sp>
        </mc:Choice>
        <mc:Fallback xmlns="">
          <p:sp>
            <p:nvSpPr>
              <p:cNvPr id="53" name="Rectangle 52">
                <a:extLst>
                  <a:ext uri="{FF2B5EF4-FFF2-40B4-BE49-F238E27FC236}">
                    <a16:creationId xmlns:a16="http://schemas.microsoft.com/office/drawing/2014/main" id="{361EC2FC-716C-34DE-B34C-1354A6F7703F}"/>
                  </a:ext>
                </a:extLst>
              </p:cNvPr>
              <p:cNvSpPr>
                <a:spLocks noRot="1" noChangeAspect="1" noMove="1" noResize="1" noEditPoints="1" noAdjustHandles="1" noChangeArrowheads="1" noChangeShapeType="1" noTextEdit="1"/>
              </p:cNvSpPr>
              <p:nvPr/>
            </p:nvSpPr>
            <p:spPr>
              <a:xfrm>
                <a:off x="4697499" y="3857035"/>
                <a:ext cx="6486862" cy="822726"/>
              </a:xfrm>
              <a:prstGeom prst="rect">
                <a:avLst/>
              </a:prstGeom>
              <a:blipFill>
                <a:blip r:embed="rId12"/>
                <a:stretch>
                  <a:fillRect b="-6061"/>
                </a:stretch>
              </a:blipFill>
            </p:spPr>
            <p:txBody>
              <a:bodyPr/>
              <a:lstStyle/>
              <a:p>
                <a:r>
                  <a:rPr lang="en-US">
                    <a:noFill/>
                  </a:rPr>
                  <a:t> </a:t>
                </a:r>
              </a:p>
            </p:txBody>
          </p:sp>
        </mc:Fallback>
      </mc:AlternateContent>
      <p:sp>
        <p:nvSpPr>
          <p:cNvPr id="57" name="Title 1">
            <a:extLst>
              <a:ext uri="{FF2B5EF4-FFF2-40B4-BE49-F238E27FC236}">
                <a16:creationId xmlns:a16="http://schemas.microsoft.com/office/drawing/2014/main" id="{934D0790-4696-5626-1A78-770FE065BABF}"/>
              </a:ext>
            </a:extLst>
          </p:cNvPr>
          <p:cNvSpPr txBox="1">
            <a:spLocks/>
          </p:cNvSpPr>
          <p:nvPr/>
        </p:nvSpPr>
        <p:spPr>
          <a:xfrm>
            <a:off x="10664954" y="3475204"/>
            <a:ext cx="963649" cy="6045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500" dirty="0">
                <a:latin typeface="+mn-lt"/>
              </a:rPr>
              <a:t>Fleas</a:t>
            </a:r>
          </a:p>
        </p:txBody>
      </p:sp>
      <p:sp>
        <p:nvSpPr>
          <p:cNvPr id="58" name="Right Brace 57">
            <a:extLst>
              <a:ext uri="{FF2B5EF4-FFF2-40B4-BE49-F238E27FC236}">
                <a16:creationId xmlns:a16="http://schemas.microsoft.com/office/drawing/2014/main" id="{487654CA-B716-2058-5963-747075ACA7EA}"/>
              </a:ext>
            </a:extLst>
          </p:cNvPr>
          <p:cNvSpPr/>
          <p:nvPr/>
        </p:nvSpPr>
        <p:spPr>
          <a:xfrm>
            <a:off x="10341104" y="2709940"/>
            <a:ext cx="323850" cy="2135103"/>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814870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A picture containing chart&#10;&#10;Description automatically generated">
            <a:extLst>
              <a:ext uri="{FF2B5EF4-FFF2-40B4-BE49-F238E27FC236}">
                <a16:creationId xmlns:a16="http://schemas.microsoft.com/office/drawing/2014/main" id="{B77FC6C9-4B43-0502-7354-66C7456C0828}"/>
              </a:ext>
            </a:extLst>
          </p:cNvPr>
          <p:cNvPicPr>
            <a:picLocks noChangeAspect="1"/>
          </p:cNvPicPr>
          <p:nvPr/>
        </p:nvPicPr>
        <p:blipFill>
          <a:blip r:embed="rId3"/>
          <a:stretch>
            <a:fillRect/>
          </a:stretch>
        </p:blipFill>
        <p:spPr>
          <a:xfrm>
            <a:off x="326372" y="1188879"/>
            <a:ext cx="6084795" cy="4884738"/>
          </a:xfrm>
          <a:prstGeom prst="rect">
            <a:avLst/>
          </a:prstGeom>
        </p:spPr>
      </p:pic>
      <p:sp>
        <p:nvSpPr>
          <p:cNvPr id="52" name="Title 1">
            <a:extLst>
              <a:ext uri="{FF2B5EF4-FFF2-40B4-BE49-F238E27FC236}">
                <a16:creationId xmlns:a16="http://schemas.microsoft.com/office/drawing/2014/main" id="{B60334C6-F1F0-F3AA-6745-380AE25E06A2}"/>
              </a:ext>
            </a:extLst>
          </p:cNvPr>
          <p:cNvSpPr txBox="1">
            <a:spLocks/>
          </p:cNvSpPr>
          <p:nvPr/>
        </p:nvSpPr>
        <p:spPr>
          <a:xfrm>
            <a:off x="1981200" y="28180"/>
            <a:ext cx="8734425" cy="13055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Fleas get infected from rats.</a:t>
            </a:r>
          </a:p>
          <a:p>
            <a:pPr algn="ctr"/>
            <a:r>
              <a:rPr lang="en-US" sz="3000" dirty="0">
                <a:latin typeface="+mn-lt"/>
              </a:rPr>
              <a:t>Humans get infected from free-living infected fleas!</a:t>
            </a:r>
          </a:p>
        </p:txBody>
      </p:sp>
      <p:sp>
        <p:nvSpPr>
          <p:cNvPr id="53" name="Title 1">
            <a:extLst>
              <a:ext uri="{FF2B5EF4-FFF2-40B4-BE49-F238E27FC236}">
                <a16:creationId xmlns:a16="http://schemas.microsoft.com/office/drawing/2014/main" id="{26613C52-01D1-4866-22F6-327C02C5CDBC}"/>
              </a:ext>
            </a:extLst>
          </p:cNvPr>
          <p:cNvSpPr txBox="1">
            <a:spLocks/>
          </p:cNvSpPr>
          <p:nvPr/>
        </p:nvSpPr>
        <p:spPr>
          <a:xfrm>
            <a:off x="7112653" y="1300956"/>
            <a:ext cx="4752975" cy="42560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b="0" i="1" dirty="0">
                <a:solidFill>
                  <a:srgbClr val="333333"/>
                </a:solidFill>
                <a:effectLst/>
                <a:latin typeface="+mn-lt"/>
              </a:rPr>
              <a:t>“…from April 18 onwards, quantities of dead or dying rats were found in factories and warehouses…From the outer suburbs to the center of the town, in all the byways where the doctor's duties took him, in every thoroughfare, rats were piled up in garbage cans or lying in long lines in the gutters…On the fourth day the rats began to come out and die in batches…”</a:t>
            </a:r>
          </a:p>
          <a:p>
            <a:endParaRPr lang="en-US" sz="2000" i="1" dirty="0">
              <a:solidFill>
                <a:srgbClr val="333333"/>
              </a:solidFill>
              <a:latin typeface="+mn-lt"/>
            </a:endParaRPr>
          </a:p>
          <a:p>
            <a:pPr algn="r"/>
            <a:r>
              <a:rPr lang="en-US" sz="2000" i="1" dirty="0">
                <a:solidFill>
                  <a:srgbClr val="333333"/>
                </a:solidFill>
                <a:latin typeface="+mn-lt"/>
              </a:rPr>
              <a:t>--La </a:t>
            </a:r>
            <a:r>
              <a:rPr lang="en-US" sz="2000" i="1" dirty="0" err="1">
                <a:solidFill>
                  <a:srgbClr val="333333"/>
                </a:solidFill>
                <a:latin typeface="+mn-lt"/>
              </a:rPr>
              <a:t>Peste</a:t>
            </a:r>
            <a:r>
              <a:rPr lang="en-US" sz="2000" i="1" dirty="0">
                <a:solidFill>
                  <a:srgbClr val="333333"/>
                </a:solidFill>
                <a:latin typeface="+mn-lt"/>
              </a:rPr>
              <a:t>, </a:t>
            </a:r>
            <a:r>
              <a:rPr lang="en-US" sz="2000" dirty="0">
                <a:solidFill>
                  <a:srgbClr val="333333"/>
                </a:solidFill>
                <a:latin typeface="+mn-lt"/>
              </a:rPr>
              <a:t>Albert Camus (1948)</a:t>
            </a:r>
            <a:endParaRPr lang="en-US" sz="2000" i="1" dirty="0">
              <a:latin typeface="+mn-lt"/>
            </a:endParaRPr>
          </a:p>
        </p:txBody>
      </p:sp>
      <p:sp>
        <p:nvSpPr>
          <p:cNvPr id="57" name="Rectangle 56">
            <a:extLst>
              <a:ext uri="{FF2B5EF4-FFF2-40B4-BE49-F238E27FC236}">
                <a16:creationId xmlns:a16="http://schemas.microsoft.com/office/drawing/2014/main" id="{A066E499-90D5-F94D-724D-DB3921FBCA89}"/>
              </a:ext>
            </a:extLst>
          </p:cNvPr>
          <p:cNvSpPr/>
          <p:nvPr/>
        </p:nvSpPr>
        <p:spPr>
          <a:xfrm>
            <a:off x="1240773" y="1675049"/>
            <a:ext cx="304800" cy="400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F661772A-421D-9A8A-F18B-BFF3CA296C44}"/>
              </a:ext>
            </a:extLst>
          </p:cNvPr>
          <p:cNvSpPr txBox="1"/>
          <p:nvPr/>
        </p:nvSpPr>
        <p:spPr>
          <a:xfrm>
            <a:off x="0" y="6488668"/>
            <a:ext cx="4265574" cy="369332"/>
          </a:xfrm>
          <a:prstGeom prst="rect">
            <a:avLst/>
          </a:prstGeom>
          <a:solidFill>
            <a:schemeClr val="bg1"/>
          </a:solidFill>
        </p:spPr>
        <p:txBody>
          <a:bodyPr wrap="square" rtlCol="0">
            <a:spAutoFit/>
          </a:bodyPr>
          <a:lstStyle/>
          <a:p>
            <a:r>
              <a:rPr lang="en-US" b="0" i="0" dirty="0">
                <a:solidFill>
                  <a:srgbClr val="000000"/>
                </a:solidFill>
                <a:effectLst/>
              </a:rPr>
              <a:t>Keeling and Gilligan. 2000.</a:t>
            </a:r>
            <a:r>
              <a:rPr lang="en-US" dirty="0">
                <a:cs typeface="Franklin Gothic Medium"/>
              </a:rPr>
              <a:t> </a:t>
            </a:r>
            <a:r>
              <a:rPr lang="en-US" i="1" dirty="0">
                <a:cs typeface="Franklin Gothic Medium"/>
              </a:rPr>
              <a:t>Nature.</a:t>
            </a:r>
          </a:p>
        </p:txBody>
      </p:sp>
    </p:spTree>
    <p:extLst>
      <p:ext uri="{BB962C8B-B14F-4D97-AF65-F5344CB8AC3E}">
        <p14:creationId xmlns:p14="http://schemas.microsoft.com/office/powerpoint/2010/main" val="3165106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A picture containing chart&#10;&#10;Description automatically generated">
            <a:extLst>
              <a:ext uri="{FF2B5EF4-FFF2-40B4-BE49-F238E27FC236}">
                <a16:creationId xmlns:a16="http://schemas.microsoft.com/office/drawing/2014/main" id="{B77FC6C9-4B43-0502-7354-66C7456C0828}"/>
              </a:ext>
            </a:extLst>
          </p:cNvPr>
          <p:cNvPicPr>
            <a:picLocks noChangeAspect="1"/>
          </p:cNvPicPr>
          <p:nvPr/>
        </p:nvPicPr>
        <p:blipFill>
          <a:blip r:embed="rId3"/>
          <a:stretch>
            <a:fillRect/>
          </a:stretch>
        </p:blipFill>
        <p:spPr>
          <a:xfrm>
            <a:off x="326372" y="1188879"/>
            <a:ext cx="6084795" cy="4884738"/>
          </a:xfrm>
          <a:prstGeom prst="rect">
            <a:avLst/>
          </a:prstGeom>
        </p:spPr>
      </p:pic>
      <p:sp>
        <p:nvSpPr>
          <p:cNvPr id="52" name="Title 1">
            <a:extLst>
              <a:ext uri="{FF2B5EF4-FFF2-40B4-BE49-F238E27FC236}">
                <a16:creationId xmlns:a16="http://schemas.microsoft.com/office/drawing/2014/main" id="{B60334C6-F1F0-F3AA-6745-380AE25E06A2}"/>
              </a:ext>
            </a:extLst>
          </p:cNvPr>
          <p:cNvSpPr txBox="1">
            <a:spLocks/>
          </p:cNvSpPr>
          <p:nvPr/>
        </p:nvSpPr>
        <p:spPr>
          <a:xfrm>
            <a:off x="1981200" y="28180"/>
            <a:ext cx="8734425" cy="13055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Humans get infected from free-living infected fleas!</a:t>
            </a:r>
          </a:p>
        </p:txBody>
      </p:sp>
      <p:sp>
        <p:nvSpPr>
          <p:cNvPr id="53" name="Title 1">
            <a:extLst>
              <a:ext uri="{FF2B5EF4-FFF2-40B4-BE49-F238E27FC236}">
                <a16:creationId xmlns:a16="http://schemas.microsoft.com/office/drawing/2014/main" id="{26613C52-01D1-4866-22F6-327C02C5CDBC}"/>
              </a:ext>
            </a:extLst>
          </p:cNvPr>
          <p:cNvSpPr txBox="1">
            <a:spLocks/>
          </p:cNvSpPr>
          <p:nvPr/>
        </p:nvSpPr>
        <p:spPr>
          <a:xfrm>
            <a:off x="7112653" y="1300956"/>
            <a:ext cx="4752975" cy="42560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b="0" i="1" dirty="0">
                <a:solidFill>
                  <a:srgbClr val="333333"/>
                </a:solidFill>
                <a:effectLst/>
                <a:latin typeface="+mn-lt"/>
              </a:rPr>
              <a:t>“…from April 18 onwards, quantities of dead or dying rats were found in factories and warehouses…From the outer suburbs to the center of the town, in all the byways where the doctor's duties took him, in every thoroughfare, rats were piled up in garbage cans or lying in long lines in the gutters…On the fourth day the rats began to come out and die in batches…”</a:t>
            </a:r>
          </a:p>
          <a:p>
            <a:endParaRPr lang="en-US" sz="2000" i="1" dirty="0">
              <a:solidFill>
                <a:srgbClr val="333333"/>
              </a:solidFill>
              <a:latin typeface="+mn-lt"/>
            </a:endParaRPr>
          </a:p>
          <a:p>
            <a:pPr algn="r"/>
            <a:r>
              <a:rPr lang="en-US" sz="2000" i="1" dirty="0">
                <a:solidFill>
                  <a:srgbClr val="333333"/>
                </a:solidFill>
                <a:latin typeface="+mn-lt"/>
              </a:rPr>
              <a:t>--La </a:t>
            </a:r>
            <a:r>
              <a:rPr lang="en-US" sz="2000" i="1" dirty="0" err="1">
                <a:solidFill>
                  <a:srgbClr val="333333"/>
                </a:solidFill>
                <a:latin typeface="+mn-lt"/>
              </a:rPr>
              <a:t>Peste</a:t>
            </a:r>
            <a:r>
              <a:rPr lang="en-US" sz="2000" i="1" dirty="0">
                <a:solidFill>
                  <a:srgbClr val="333333"/>
                </a:solidFill>
                <a:latin typeface="+mn-lt"/>
              </a:rPr>
              <a:t>, </a:t>
            </a:r>
            <a:r>
              <a:rPr lang="en-US" sz="2000" dirty="0">
                <a:solidFill>
                  <a:srgbClr val="333333"/>
                </a:solidFill>
                <a:latin typeface="+mn-lt"/>
              </a:rPr>
              <a:t>Albert Camus (1948)</a:t>
            </a:r>
            <a:endParaRPr lang="en-US" sz="2000" i="1" dirty="0">
              <a:latin typeface="+mn-lt"/>
            </a:endParaRPr>
          </a:p>
        </p:txBody>
      </p:sp>
      <p:sp>
        <p:nvSpPr>
          <p:cNvPr id="57" name="Rectangle 56">
            <a:extLst>
              <a:ext uri="{FF2B5EF4-FFF2-40B4-BE49-F238E27FC236}">
                <a16:creationId xmlns:a16="http://schemas.microsoft.com/office/drawing/2014/main" id="{A066E499-90D5-F94D-724D-DB3921FBCA89}"/>
              </a:ext>
            </a:extLst>
          </p:cNvPr>
          <p:cNvSpPr/>
          <p:nvPr/>
        </p:nvSpPr>
        <p:spPr>
          <a:xfrm>
            <a:off x="1240773" y="1675049"/>
            <a:ext cx="304800" cy="400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F661772A-421D-9A8A-F18B-BFF3CA296C44}"/>
              </a:ext>
            </a:extLst>
          </p:cNvPr>
          <p:cNvSpPr txBox="1"/>
          <p:nvPr/>
        </p:nvSpPr>
        <p:spPr>
          <a:xfrm>
            <a:off x="0" y="6488668"/>
            <a:ext cx="4265574" cy="369332"/>
          </a:xfrm>
          <a:prstGeom prst="rect">
            <a:avLst/>
          </a:prstGeom>
          <a:solidFill>
            <a:schemeClr val="bg1"/>
          </a:solidFill>
        </p:spPr>
        <p:txBody>
          <a:bodyPr wrap="square" rtlCol="0">
            <a:spAutoFit/>
          </a:bodyPr>
          <a:lstStyle/>
          <a:p>
            <a:r>
              <a:rPr lang="en-US" b="0" i="0" dirty="0">
                <a:solidFill>
                  <a:srgbClr val="000000"/>
                </a:solidFill>
                <a:effectLst/>
              </a:rPr>
              <a:t>Keeling and Gilligan. 2000.</a:t>
            </a:r>
            <a:r>
              <a:rPr lang="en-US" dirty="0">
                <a:cs typeface="Franklin Gothic Medium"/>
              </a:rPr>
              <a:t> </a:t>
            </a:r>
            <a:r>
              <a:rPr lang="en-US" i="1" dirty="0">
                <a:cs typeface="Franklin Gothic Medium"/>
              </a:rPr>
              <a:t>Nature.</a:t>
            </a:r>
          </a:p>
        </p:txBody>
      </p:sp>
      <p:sp>
        <p:nvSpPr>
          <p:cNvPr id="2" name="Rectangle 1">
            <a:extLst>
              <a:ext uri="{FF2B5EF4-FFF2-40B4-BE49-F238E27FC236}">
                <a16:creationId xmlns:a16="http://schemas.microsoft.com/office/drawing/2014/main" id="{242D3C50-4892-CFDE-F996-3E0C6E995C3F}"/>
              </a:ext>
            </a:extLst>
          </p:cNvPr>
          <p:cNvSpPr/>
          <p:nvPr/>
        </p:nvSpPr>
        <p:spPr>
          <a:xfrm>
            <a:off x="737630" y="1504950"/>
            <a:ext cx="304800" cy="3218099"/>
          </a:xfrm>
          <a:prstGeom prst="rect">
            <a:avLst/>
          </a:prstGeom>
          <a:solidFill>
            <a:srgbClr val="FFFF00">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727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letter&#10;&#10;Description automatically generated">
            <a:extLst>
              <a:ext uri="{FF2B5EF4-FFF2-40B4-BE49-F238E27FC236}">
                <a16:creationId xmlns:a16="http://schemas.microsoft.com/office/drawing/2014/main" id="{3095E3D0-7B9F-61D8-98C6-CC1199895EAF}"/>
              </a:ext>
            </a:extLst>
          </p:cNvPr>
          <p:cNvPicPr>
            <a:picLocks noChangeAspect="1"/>
          </p:cNvPicPr>
          <p:nvPr/>
        </p:nvPicPr>
        <p:blipFill>
          <a:blip r:embed="rId2"/>
          <a:stretch>
            <a:fillRect/>
          </a:stretch>
        </p:blipFill>
        <p:spPr>
          <a:xfrm>
            <a:off x="2292350" y="1522392"/>
            <a:ext cx="7607300" cy="1282700"/>
          </a:xfrm>
          <a:prstGeom prst="rect">
            <a:avLst/>
          </a:prstGeom>
        </p:spPr>
      </p:pic>
      <p:sp>
        <p:nvSpPr>
          <p:cNvPr id="14" name="TextBox 13">
            <a:extLst>
              <a:ext uri="{FF2B5EF4-FFF2-40B4-BE49-F238E27FC236}">
                <a16:creationId xmlns:a16="http://schemas.microsoft.com/office/drawing/2014/main" id="{BE4D846B-CB3E-8AEE-7E74-BE117550DD81}"/>
              </a:ext>
            </a:extLst>
          </p:cNvPr>
          <p:cNvSpPr txBox="1"/>
          <p:nvPr/>
        </p:nvSpPr>
        <p:spPr>
          <a:xfrm>
            <a:off x="8324850" y="6453294"/>
            <a:ext cx="3808374" cy="369332"/>
          </a:xfrm>
          <a:prstGeom prst="rect">
            <a:avLst/>
          </a:prstGeom>
          <a:solidFill>
            <a:schemeClr val="bg1"/>
          </a:solidFill>
        </p:spPr>
        <p:txBody>
          <a:bodyPr wrap="square" rtlCol="0">
            <a:spAutoFit/>
          </a:bodyPr>
          <a:lstStyle/>
          <a:p>
            <a:r>
              <a:rPr lang="en-US" b="0" i="0" dirty="0" err="1">
                <a:solidFill>
                  <a:srgbClr val="000000"/>
                </a:solidFill>
                <a:effectLst/>
              </a:rPr>
              <a:t>Lembo</a:t>
            </a:r>
            <a:r>
              <a:rPr lang="en-US" b="0" i="0" dirty="0">
                <a:solidFill>
                  <a:srgbClr val="000000"/>
                </a:solidFill>
                <a:effectLst/>
              </a:rPr>
              <a:t> et al. 2008</a:t>
            </a:r>
            <a:r>
              <a:rPr lang="en-US" dirty="0">
                <a:cs typeface="Franklin Gothic Medium"/>
              </a:rPr>
              <a:t>. </a:t>
            </a:r>
            <a:r>
              <a:rPr lang="en-US" i="1" dirty="0">
                <a:cs typeface="Franklin Gothic Medium"/>
              </a:rPr>
              <a:t>J of Animal Ecology.</a:t>
            </a:r>
          </a:p>
        </p:txBody>
      </p:sp>
      <p:sp>
        <p:nvSpPr>
          <p:cNvPr id="20" name="Title 1">
            <a:extLst>
              <a:ext uri="{FF2B5EF4-FFF2-40B4-BE49-F238E27FC236}">
                <a16:creationId xmlns:a16="http://schemas.microsoft.com/office/drawing/2014/main" id="{0E36654E-8045-F5C1-A5FA-06A3C1CBE264}"/>
              </a:ext>
            </a:extLst>
          </p:cNvPr>
          <p:cNvSpPr>
            <a:spLocks noGrp="1"/>
          </p:cNvSpPr>
          <p:nvPr>
            <p:ph type="title"/>
          </p:nvPr>
        </p:nvSpPr>
        <p:spPr>
          <a:xfrm>
            <a:off x="302343" y="525578"/>
            <a:ext cx="11239500" cy="799160"/>
          </a:xfrm>
        </p:spPr>
        <p:txBody>
          <a:bodyPr>
            <a:normAutofit/>
          </a:bodyPr>
          <a:lstStyle/>
          <a:p>
            <a:r>
              <a:rPr lang="en-US" dirty="0">
                <a:latin typeface="+mn-lt"/>
              </a:rPr>
              <a:t>Defining terms in multi-species infections…</a:t>
            </a:r>
          </a:p>
        </p:txBody>
      </p:sp>
      <p:sp>
        <p:nvSpPr>
          <p:cNvPr id="22" name="TextBox 21">
            <a:extLst>
              <a:ext uri="{FF2B5EF4-FFF2-40B4-BE49-F238E27FC236}">
                <a16:creationId xmlns:a16="http://schemas.microsoft.com/office/drawing/2014/main" id="{72D46FD2-38EE-D4EA-D9A5-2DB5E4DD1B11}"/>
              </a:ext>
            </a:extLst>
          </p:cNvPr>
          <p:cNvSpPr txBox="1"/>
          <p:nvPr/>
        </p:nvSpPr>
        <p:spPr>
          <a:xfrm>
            <a:off x="8324850" y="6147756"/>
            <a:ext cx="3808374" cy="369332"/>
          </a:xfrm>
          <a:prstGeom prst="rect">
            <a:avLst/>
          </a:prstGeom>
          <a:solidFill>
            <a:schemeClr val="bg1"/>
          </a:solidFill>
        </p:spPr>
        <p:txBody>
          <a:bodyPr wrap="square" rtlCol="0">
            <a:spAutoFit/>
          </a:bodyPr>
          <a:lstStyle/>
          <a:p>
            <a:r>
              <a:rPr lang="en-US" b="0" i="0" dirty="0">
                <a:solidFill>
                  <a:srgbClr val="000000"/>
                </a:solidFill>
                <a:effectLst/>
              </a:rPr>
              <a:t>Haydon et al. 2002</a:t>
            </a:r>
            <a:r>
              <a:rPr lang="en-US" dirty="0">
                <a:cs typeface="Franklin Gothic Medium"/>
              </a:rPr>
              <a:t>. </a:t>
            </a:r>
            <a:r>
              <a:rPr lang="en-US" i="1" dirty="0">
                <a:cs typeface="Franklin Gothic Medium"/>
              </a:rPr>
              <a:t>EID.</a:t>
            </a:r>
          </a:p>
        </p:txBody>
      </p:sp>
      <p:sp>
        <p:nvSpPr>
          <p:cNvPr id="24" name="Rectangle 23">
            <a:extLst>
              <a:ext uri="{FF2B5EF4-FFF2-40B4-BE49-F238E27FC236}">
                <a16:creationId xmlns:a16="http://schemas.microsoft.com/office/drawing/2014/main" id="{D48E57C0-4EA3-34C1-6E25-B3C24350AF01}"/>
              </a:ext>
            </a:extLst>
          </p:cNvPr>
          <p:cNvSpPr/>
          <p:nvPr/>
        </p:nvSpPr>
        <p:spPr>
          <a:xfrm>
            <a:off x="7543800" y="3886200"/>
            <a:ext cx="952500" cy="106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FAA7531-C9CB-0EF5-8A7A-E5A0B5402201}"/>
              </a:ext>
            </a:extLst>
          </p:cNvPr>
          <p:cNvSpPr/>
          <p:nvPr/>
        </p:nvSpPr>
        <p:spPr>
          <a:xfrm>
            <a:off x="3864693" y="2667000"/>
            <a:ext cx="952500" cy="106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602F4DF1-3604-649C-CB2D-CA5EA8EBEEFC}"/>
              </a:ext>
            </a:extLst>
          </p:cNvPr>
          <p:cNvCxnSpPr>
            <a:cxnSpLocks/>
          </p:cNvCxnSpPr>
          <p:nvPr/>
        </p:nvCxnSpPr>
        <p:spPr>
          <a:xfrm flipV="1">
            <a:off x="7160343" y="2637387"/>
            <a:ext cx="0" cy="4490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A63C08F0-0E22-CC51-5384-FC4C044C38DD}"/>
              </a:ext>
            </a:extLst>
          </p:cNvPr>
          <p:cNvSpPr txBox="1">
            <a:spLocks/>
          </p:cNvSpPr>
          <p:nvPr/>
        </p:nvSpPr>
        <p:spPr>
          <a:xfrm>
            <a:off x="6057978" y="3128351"/>
            <a:ext cx="2247822" cy="831425"/>
          </a:xfrm>
          <a:prstGeom prst="rect">
            <a:avLst/>
          </a:prstGeom>
        </p:spPr>
        <p:txBody>
          <a:bodyPr vert="horz" lIns="68580" tIns="34290" rIns="68580" bIns="3429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250" dirty="0">
                <a:latin typeface="+mn-lt"/>
              </a:rPr>
              <a:t>population of interest to the study</a:t>
            </a:r>
          </a:p>
        </p:txBody>
      </p:sp>
      <p:cxnSp>
        <p:nvCxnSpPr>
          <p:cNvPr id="33" name="Straight Arrow Connector 32">
            <a:extLst>
              <a:ext uri="{FF2B5EF4-FFF2-40B4-BE49-F238E27FC236}">
                <a16:creationId xmlns:a16="http://schemas.microsoft.com/office/drawing/2014/main" id="{B54747E7-30BA-D3D4-ED40-FD470BDA4267}"/>
              </a:ext>
            </a:extLst>
          </p:cNvPr>
          <p:cNvCxnSpPr>
            <a:cxnSpLocks/>
          </p:cNvCxnSpPr>
          <p:nvPr/>
        </p:nvCxnSpPr>
        <p:spPr>
          <a:xfrm flipH="1" flipV="1">
            <a:off x="9376984" y="2580565"/>
            <a:ext cx="182808" cy="4221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itle 1">
            <a:extLst>
              <a:ext uri="{FF2B5EF4-FFF2-40B4-BE49-F238E27FC236}">
                <a16:creationId xmlns:a16="http://schemas.microsoft.com/office/drawing/2014/main" id="{29FAB005-0134-7030-CF5B-F8176C7CFFF3}"/>
              </a:ext>
            </a:extLst>
          </p:cNvPr>
          <p:cNvSpPr txBox="1">
            <a:spLocks/>
          </p:cNvSpPr>
          <p:nvPr/>
        </p:nvSpPr>
        <p:spPr>
          <a:xfrm>
            <a:off x="8750988" y="3060829"/>
            <a:ext cx="2247821" cy="966468"/>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900" dirty="0">
                <a:latin typeface="+mn-lt"/>
              </a:rPr>
              <a:t>population[s] sourcing pathogen to target population</a:t>
            </a:r>
          </a:p>
        </p:txBody>
      </p:sp>
    </p:spTree>
    <p:extLst>
      <p:ext uri="{BB962C8B-B14F-4D97-AF65-F5344CB8AC3E}">
        <p14:creationId xmlns:p14="http://schemas.microsoft.com/office/powerpoint/2010/main" val="27712739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100300C-02FC-97B1-86FF-46FD0B45A43A}"/>
                  </a:ext>
                </a:extLst>
              </p:cNvPr>
              <p:cNvSpPr>
                <a:spLocks noGrp="1"/>
              </p:cNvSpPr>
              <p:nvPr>
                <p:ph type="title"/>
              </p:nvPr>
            </p:nvSpPr>
            <p:spPr>
              <a:xfrm>
                <a:off x="880739" y="231380"/>
                <a:ext cx="10039350" cy="1325563"/>
              </a:xfrm>
            </p:spPr>
            <p:txBody>
              <a:bodyPr>
                <a:normAutofit/>
              </a:bodyPr>
              <a:lstStyle/>
              <a:p>
                <a:pPr algn="ctr"/>
                <a:r>
                  <a:rPr lang="en-US" sz="3500" dirty="0">
                    <a:latin typeface="+mn-lt"/>
                  </a:rPr>
                  <a:t>The </a:t>
                </a:r>
                <a:r>
                  <a:rPr lang="en-US" sz="3500" b="1" dirty="0">
                    <a:solidFill>
                      <a:srgbClr val="C00000"/>
                    </a:solidFill>
                    <a:latin typeface="+mn-lt"/>
                  </a:rPr>
                  <a:t>force of infection </a:t>
                </a:r>
                <a:r>
                  <a:rPr lang="en-US" sz="3500" dirty="0">
                    <a:latin typeface="+mn-lt"/>
                  </a:rPr>
                  <a:t>(FOI), </a:t>
                </a:r>
                <a14:m>
                  <m:oMath xmlns:m="http://schemas.openxmlformats.org/officeDocument/2006/math">
                    <m:r>
                      <a:rPr lang="en-US" sz="3500" i="1" smtClean="0">
                        <a:latin typeface="Cambria Math" panose="02040503050406030204" pitchFamily="18" charset="0"/>
                        <a:ea typeface="Cambria Math" panose="02040503050406030204" pitchFamily="18" charset="0"/>
                      </a:rPr>
                      <m:t>𝜆</m:t>
                    </m:r>
                  </m:oMath>
                </a14:m>
                <a:r>
                  <a:rPr lang="en-US" sz="3500" dirty="0">
                    <a:latin typeface="+mn-lt"/>
                  </a:rPr>
                  <a:t>, is the </a:t>
                </a:r>
                <a:r>
                  <a:rPr lang="en-US" sz="3500" b="1" dirty="0">
                    <a:solidFill>
                      <a:srgbClr val="C00000"/>
                    </a:solidFill>
                    <a:latin typeface="+mn-lt"/>
                  </a:rPr>
                  <a:t>rate at which </a:t>
                </a:r>
                <a:r>
                  <a:rPr lang="en-US" sz="3500" b="1" dirty="0" err="1">
                    <a:solidFill>
                      <a:srgbClr val="C00000"/>
                    </a:solidFill>
                    <a:latin typeface="+mn-lt"/>
                  </a:rPr>
                  <a:t>susceptibles</a:t>
                </a:r>
                <a:r>
                  <a:rPr lang="en-US" sz="3500" b="1" dirty="0">
                    <a:solidFill>
                      <a:srgbClr val="C00000"/>
                    </a:solidFill>
                    <a:latin typeface="+mn-lt"/>
                  </a:rPr>
                  <a:t> become infected</a:t>
                </a:r>
              </a:p>
            </p:txBody>
          </p:sp>
        </mc:Choice>
        <mc:Fallback xmlns="">
          <p:sp>
            <p:nvSpPr>
              <p:cNvPr id="2" name="Title 1">
                <a:extLst>
                  <a:ext uri="{FF2B5EF4-FFF2-40B4-BE49-F238E27FC236}">
                    <a16:creationId xmlns:a16="http://schemas.microsoft.com/office/drawing/2014/main" id="{5100300C-02FC-97B1-86FF-46FD0B45A43A}"/>
                  </a:ext>
                </a:extLst>
              </p:cNvPr>
              <p:cNvSpPr>
                <a:spLocks noGrp="1" noRot="1" noChangeAspect="1" noMove="1" noResize="1" noEditPoints="1" noAdjustHandles="1" noChangeArrowheads="1" noChangeShapeType="1" noTextEdit="1"/>
              </p:cNvSpPr>
              <p:nvPr>
                <p:ph type="title"/>
              </p:nvPr>
            </p:nvSpPr>
            <p:spPr>
              <a:xfrm>
                <a:off x="880739" y="231380"/>
                <a:ext cx="10039350" cy="1325563"/>
              </a:xfrm>
              <a:blipFill>
                <a:blip r:embed="rId2"/>
                <a:stretch>
                  <a:fillRect t="-952"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3E2320-FFF8-8596-8BBC-14347CA17128}"/>
                  </a:ext>
                </a:extLst>
              </p:cNvPr>
              <p:cNvSpPr>
                <a:spLocks noGrp="1"/>
              </p:cNvSpPr>
              <p:nvPr>
                <p:ph idx="1"/>
              </p:nvPr>
            </p:nvSpPr>
            <p:spPr>
              <a:xfrm>
                <a:off x="371475" y="1717675"/>
                <a:ext cx="5543550" cy="4748211"/>
              </a:xfrm>
            </p:spPr>
            <p:txBody>
              <a:bodyPr>
                <a:normAutofit fontScale="92500"/>
              </a:bodyPr>
              <a:lstStyle/>
              <a:p>
                <a:r>
                  <a:rPr lang="en-US" dirty="0"/>
                  <a:t>For a single host pathogen: </a:t>
                </a:r>
                <a14:m>
                  <m:oMath xmlns:m="http://schemas.openxmlformats.org/officeDocument/2006/math">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𝝀</m:t>
                        </m:r>
                        <m:r>
                          <a:rPr lang="en-US" b="1" i="1" smtClean="0">
                            <a:solidFill>
                              <a:srgbClr val="C00000"/>
                            </a:solidFill>
                            <a:latin typeface="Cambria Math" panose="02040503050406030204" pitchFamily="18" charset="0"/>
                            <a:ea typeface="Cambria Math" panose="02040503050406030204" pitchFamily="18" charset="0"/>
                          </a:rPr>
                          <m:t>=</m:t>
                        </m:r>
                        <m:r>
                          <a:rPr lang="en-US" b="1" i="1" smtClean="0">
                            <a:solidFill>
                              <a:srgbClr val="C00000"/>
                            </a:solidFill>
                            <a:latin typeface="Cambria Math" panose="02040503050406030204" pitchFamily="18" charset="0"/>
                          </a:rPr>
                          <m:t>𝑹</m:t>
                        </m:r>
                      </m:e>
                      <m:sub>
                        <m:r>
                          <a:rPr lang="en-US" b="1" i="1" smtClean="0">
                            <a:solidFill>
                              <a:srgbClr val="C00000"/>
                            </a:solidFill>
                            <a:latin typeface="Cambria Math" panose="02040503050406030204" pitchFamily="18" charset="0"/>
                          </a:rPr>
                          <m:t>𝟎</m:t>
                        </m:r>
                      </m:sub>
                    </m:sSub>
                    <m:f>
                      <m:fPr>
                        <m:ctrlPr>
                          <a:rPr lang="en-US" b="1" i="1" smtClean="0">
                            <a:solidFill>
                              <a:srgbClr val="C00000"/>
                            </a:solidFill>
                            <a:latin typeface="Cambria Math" panose="02040503050406030204" pitchFamily="18" charset="0"/>
                          </a:rPr>
                        </m:ctrlPr>
                      </m:fPr>
                      <m:num>
                        <m:r>
                          <a:rPr lang="en-US" b="1" i="1" smtClean="0">
                            <a:solidFill>
                              <a:srgbClr val="C00000"/>
                            </a:solidFill>
                            <a:latin typeface="Cambria Math" panose="02040503050406030204" pitchFamily="18" charset="0"/>
                          </a:rPr>
                          <m:t>𝑰</m:t>
                        </m:r>
                      </m:num>
                      <m:den>
                        <m:r>
                          <a:rPr lang="en-US" b="1" i="1" smtClean="0">
                            <a:solidFill>
                              <a:srgbClr val="C00000"/>
                            </a:solidFill>
                            <a:latin typeface="Cambria Math" panose="02040503050406030204" pitchFamily="18" charset="0"/>
                          </a:rPr>
                          <m:t>𝑵</m:t>
                        </m:r>
                      </m:den>
                    </m:f>
                  </m:oMath>
                </a14:m>
                <a:r>
                  <a:rPr lang="en-US" b="1" dirty="0">
                    <a:solidFill>
                      <a:srgbClr val="C00000"/>
                    </a:solidFill>
                  </a:rPr>
                  <a:t> </a:t>
                </a:r>
              </a:p>
              <a:p>
                <a:r>
                  <a:rPr lang="en-US" dirty="0"/>
                  <a:t>(</a:t>
                </a:r>
                <a:r>
                  <a:rPr lang="en-US" b="1" dirty="0">
                    <a:solidFill>
                      <a:srgbClr val="C00000"/>
                    </a:solidFill>
                  </a:rPr>
                  <a:t>FOI = R</a:t>
                </a:r>
                <a:r>
                  <a:rPr lang="en-US" b="1" baseline="-25000" dirty="0">
                    <a:solidFill>
                      <a:srgbClr val="C00000"/>
                    </a:solidFill>
                  </a:rPr>
                  <a:t>0</a:t>
                </a:r>
                <a:r>
                  <a:rPr lang="en-US" b="1" dirty="0">
                    <a:solidFill>
                      <a:srgbClr val="C00000"/>
                    </a:solidFill>
                  </a:rPr>
                  <a:t> * proportion infected</a:t>
                </a:r>
                <a:r>
                  <a:rPr lang="en-US" dirty="0"/>
                  <a:t>)</a:t>
                </a:r>
              </a:p>
              <a:p>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mirror image of</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𝑅</m:t>
                        </m:r>
                      </m:e>
                      <m:sub>
                        <m:r>
                          <a:rPr lang="en-US" b="0" i="1" smtClean="0">
                            <a:latin typeface="Cambria Math" panose="02040503050406030204" pitchFamily="18" charset="0"/>
                          </a:rPr>
                          <m:t>𝐸</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𝑅</m:t>
                        </m:r>
                      </m:e>
                      <m:sub>
                        <m:r>
                          <a:rPr lang="en-US" i="1">
                            <a:latin typeface="Cambria Math" panose="02040503050406030204" pitchFamily="18" charset="0"/>
                          </a:rPr>
                          <m:t>0</m:t>
                        </m:r>
                      </m:sub>
                    </m:sSub>
                    <m:f>
                      <m:fPr>
                        <m:ctrlPr>
                          <a:rPr lang="en-US" i="1">
                            <a:latin typeface="Cambria Math" panose="02040503050406030204" pitchFamily="18" charset="0"/>
                          </a:rPr>
                        </m:ctrlPr>
                      </m:fPr>
                      <m:num>
                        <m:r>
                          <a:rPr lang="en-US" b="0" i="1" smtClean="0">
                            <a:latin typeface="Cambria Math" panose="02040503050406030204" pitchFamily="18" charset="0"/>
                          </a:rPr>
                          <m:t>𝑆</m:t>
                        </m:r>
                      </m:num>
                      <m:den>
                        <m:r>
                          <a:rPr lang="en-US" i="1">
                            <a:latin typeface="Cambria Math" panose="02040503050406030204" pitchFamily="18" charset="0"/>
                          </a:rPr>
                          <m:t>𝑁</m:t>
                        </m:r>
                      </m:den>
                    </m:f>
                  </m:oMath>
                </a14:m>
                <a:r>
                  <a:rPr lang="en-US" dirty="0"/>
                  <a:t> </a:t>
                </a:r>
              </a:p>
              <a:p>
                <a:r>
                  <a:rPr lang="en-US" dirty="0"/>
                  <a:t>Also a finger on the epidemic pulse</a:t>
                </a:r>
              </a:p>
              <a:p>
                <a:r>
                  <a:rPr lang="en-US" dirty="0"/>
                  <a:t>For multi-host pathogens, we can define the </a:t>
                </a:r>
                <a:r>
                  <a:rPr lang="en-US" b="1" dirty="0">
                    <a:solidFill>
                      <a:srgbClr val="C00000"/>
                    </a:solidFill>
                  </a:rPr>
                  <a:t>spillover force of infection</a:t>
                </a:r>
              </a:p>
              <a:p>
                <a:pPr lvl="1"/>
                <a:r>
                  <a:rPr lang="en-US" dirty="0"/>
                  <a:t>Comprised of: </a:t>
                </a:r>
              </a:p>
              <a:p>
                <a:pPr marL="914400" lvl="1" indent="-457200">
                  <a:buFont typeface="+mj-lt"/>
                  <a:buAutoNum type="arabicPeriod"/>
                </a:pPr>
                <a:r>
                  <a:rPr lang="en-US" b="1" dirty="0">
                    <a:solidFill>
                      <a:srgbClr val="C00000"/>
                    </a:solidFill>
                  </a:rPr>
                  <a:t>Infectiousness</a:t>
                </a:r>
                <a:r>
                  <a:rPr lang="en-US" dirty="0"/>
                  <a:t> of the reservoir</a:t>
                </a:r>
              </a:p>
              <a:p>
                <a:pPr marL="914400" lvl="1" indent="-457200">
                  <a:buFont typeface="+mj-lt"/>
                  <a:buAutoNum type="arabicPeriod"/>
                </a:pPr>
                <a:r>
                  <a:rPr lang="en-US" dirty="0"/>
                  <a:t>Reservoir-human </a:t>
                </a:r>
                <a:r>
                  <a:rPr lang="en-US" b="1" dirty="0">
                    <a:solidFill>
                      <a:srgbClr val="C00000"/>
                    </a:solidFill>
                  </a:rPr>
                  <a:t>contact rates</a:t>
                </a:r>
              </a:p>
              <a:p>
                <a:pPr marL="914400" lvl="1" indent="-457200">
                  <a:buFont typeface="+mj-lt"/>
                  <a:buAutoNum type="arabicPeriod"/>
                </a:pPr>
                <a:r>
                  <a:rPr lang="en-US" b="1" dirty="0">
                    <a:solidFill>
                      <a:srgbClr val="C00000"/>
                    </a:solidFill>
                  </a:rPr>
                  <a:t>Susceptibility</a:t>
                </a:r>
                <a:r>
                  <a:rPr lang="en-US" dirty="0"/>
                  <a:t> in the human host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943E2320-FFF8-8596-8BBC-14347CA17128}"/>
                  </a:ext>
                </a:extLst>
              </p:cNvPr>
              <p:cNvSpPr>
                <a:spLocks noGrp="1" noRot="1" noChangeAspect="1" noMove="1" noResize="1" noEditPoints="1" noAdjustHandles="1" noChangeArrowheads="1" noChangeShapeType="1" noTextEdit="1"/>
              </p:cNvSpPr>
              <p:nvPr>
                <p:ph idx="1"/>
              </p:nvPr>
            </p:nvSpPr>
            <p:spPr>
              <a:xfrm>
                <a:off x="371475" y="1717675"/>
                <a:ext cx="5543550" cy="4748211"/>
              </a:xfrm>
              <a:blipFill>
                <a:blip r:embed="rId3"/>
                <a:stretch>
                  <a:fillRect l="-1831" t="-267"/>
                </a:stretch>
              </a:blipFill>
            </p:spPr>
            <p:txBody>
              <a:bodyPr/>
              <a:lstStyle/>
              <a:p>
                <a:r>
                  <a:rPr lang="en-US">
                    <a:noFill/>
                  </a:rPr>
                  <a:t> </a:t>
                </a:r>
              </a:p>
            </p:txBody>
          </p:sp>
        </mc:Fallback>
      </mc:AlternateContent>
      <p:pic>
        <p:nvPicPr>
          <p:cNvPr id="4" name="Picture 3" descr="Diagram, text&#10;&#10;Description automatically generated">
            <a:extLst>
              <a:ext uri="{FF2B5EF4-FFF2-40B4-BE49-F238E27FC236}">
                <a16:creationId xmlns:a16="http://schemas.microsoft.com/office/drawing/2014/main" id="{00D0B179-9366-B463-0B17-C9C339FE5EED}"/>
              </a:ext>
            </a:extLst>
          </p:cNvPr>
          <p:cNvPicPr>
            <a:picLocks noChangeAspect="1"/>
          </p:cNvPicPr>
          <p:nvPr/>
        </p:nvPicPr>
        <p:blipFill rotWithShape="1">
          <a:blip r:embed="rId4"/>
          <a:srcRect t="3406"/>
          <a:stretch/>
        </p:blipFill>
        <p:spPr>
          <a:xfrm>
            <a:off x="5915025" y="1393429"/>
            <a:ext cx="6222638" cy="5244305"/>
          </a:xfrm>
          <a:prstGeom prst="rect">
            <a:avLst/>
          </a:prstGeom>
        </p:spPr>
      </p:pic>
      <p:sp>
        <p:nvSpPr>
          <p:cNvPr id="7" name="TextBox 6">
            <a:extLst>
              <a:ext uri="{FF2B5EF4-FFF2-40B4-BE49-F238E27FC236}">
                <a16:creationId xmlns:a16="http://schemas.microsoft.com/office/drawing/2014/main" id="{6D19EF22-31C5-47EC-E2CB-B9E1CDDADC6E}"/>
              </a:ext>
            </a:extLst>
          </p:cNvPr>
          <p:cNvSpPr txBox="1"/>
          <p:nvPr/>
        </p:nvSpPr>
        <p:spPr>
          <a:xfrm>
            <a:off x="8934450" y="6548544"/>
            <a:ext cx="3217824" cy="369332"/>
          </a:xfrm>
          <a:prstGeom prst="rect">
            <a:avLst/>
          </a:prstGeom>
          <a:noFill/>
        </p:spPr>
        <p:txBody>
          <a:bodyPr wrap="square" rtlCol="0">
            <a:spAutoFit/>
          </a:bodyPr>
          <a:lstStyle/>
          <a:p>
            <a:r>
              <a:rPr lang="en-US" b="0" i="0" dirty="0">
                <a:solidFill>
                  <a:srgbClr val="000000"/>
                </a:solidFill>
                <a:effectLst/>
              </a:rPr>
              <a:t>Lloyd-Smith et al. 2009</a:t>
            </a:r>
            <a:r>
              <a:rPr lang="en-US" dirty="0">
                <a:cs typeface="Franklin Gothic Medium"/>
              </a:rPr>
              <a:t>. </a:t>
            </a:r>
            <a:r>
              <a:rPr lang="en-US" i="1" dirty="0">
                <a:cs typeface="Franklin Gothic Medium"/>
              </a:rPr>
              <a:t>Science.</a:t>
            </a:r>
          </a:p>
        </p:txBody>
      </p:sp>
      <p:sp>
        <p:nvSpPr>
          <p:cNvPr id="5" name="Rectangle 4">
            <a:extLst>
              <a:ext uri="{FF2B5EF4-FFF2-40B4-BE49-F238E27FC236}">
                <a16:creationId xmlns:a16="http://schemas.microsoft.com/office/drawing/2014/main" id="{3889AF5B-6361-27AF-DD2F-8F133271011A}"/>
              </a:ext>
            </a:extLst>
          </p:cNvPr>
          <p:cNvSpPr/>
          <p:nvPr/>
        </p:nvSpPr>
        <p:spPr>
          <a:xfrm>
            <a:off x="378781" y="2875721"/>
            <a:ext cx="5543550" cy="39227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536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100300C-02FC-97B1-86FF-46FD0B45A43A}"/>
                  </a:ext>
                </a:extLst>
              </p:cNvPr>
              <p:cNvSpPr>
                <a:spLocks noGrp="1"/>
              </p:cNvSpPr>
              <p:nvPr>
                <p:ph type="title"/>
              </p:nvPr>
            </p:nvSpPr>
            <p:spPr>
              <a:xfrm>
                <a:off x="880739" y="231380"/>
                <a:ext cx="10039350" cy="1325563"/>
              </a:xfrm>
            </p:spPr>
            <p:txBody>
              <a:bodyPr>
                <a:normAutofit/>
              </a:bodyPr>
              <a:lstStyle/>
              <a:p>
                <a:pPr algn="ctr"/>
                <a:r>
                  <a:rPr lang="en-US" sz="3500" dirty="0">
                    <a:latin typeface="+mn-lt"/>
                  </a:rPr>
                  <a:t>The </a:t>
                </a:r>
                <a:r>
                  <a:rPr lang="en-US" sz="3500" b="1" dirty="0">
                    <a:solidFill>
                      <a:srgbClr val="C00000"/>
                    </a:solidFill>
                    <a:latin typeface="+mn-lt"/>
                  </a:rPr>
                  <a:t>force of infection </a:t>
                </a:r>
                <a:r>
                  <a:rPr lang="en-US" sz="3500" dirty="0">
                    <a:latin typeface="+mn-lt"/>
                  </a:rPr>
                  <a:t>(FOI), </a:t>
                </a:r>
                <a14:m>
                  <m:oMath xmlns:m="http://schemas.openxmlformats.org/officeDocument/2006/math">
                    <m:r>
                      <a:rPr lang="en-US" sz="3500" i="1" smtClean="0">
                        <a:latin typeface="Cambria Math" panose="02040503050406030204" pitchFamily="18" charset="0"/>
                        <a:ea typeface="Cambria Math" panose="02040503050406030204" pitchFamily="18" charset="0"/>
                      </a:rPr>
                      <m:t>𝜆</m:t>
                    </m:r>
                  </m:oMath>
                </a14:m>
                <a:r>
                  <a:rPr lang="en-US" sz="3500" dirty="0">
                    <a:latin typeface="+mn-lt"/>
                  </a:rPr>
                  <a:t>, is the </a:t>
                </a:r>
                <a:r>
                  <a:rPr lang="en-US" sz="3500" b="1" dirty="0">
                    <a:solidFill>
                      <a:srgbClr val="C00000"/>
                    </a:solidFill>
                    <a:latin typeface="+mn-lt"/>
                  </a:rPr>
                  <a:t>rate at which </a:t>
                </a:r>
                <a:r>
                  <a:rPr lang="en-US" sz="3500" b="1" dirty="0" err="1">
                    <a:solidFill>
                      <a:srgbClr val="C00000"/>
                    </a:solidFill>
                    <a:latin typeface="+mn-lt"/>
                  </a:rPr>
                  <a:t>susceptibles</a:t>
                </a:r>
                <a:r>
                  <a:rPr lang="en-US" sz="3500" b="1" dirty="0">
                    <a:solidFill>
                      <a:srgbClr val="C00000"/>
                    </a:solidFill>
                    <a:latin typeface="+mn-lt"/>
                  </a:rPr>
                  <a:t> become infected</a:t>
                </a:r>
              </a:p>
            </p:txBody>
          </p:sp>
        </mc:Choice>
        <mc:Fallback xmlns="">
          <p:sp>
            <p:nvSpPr>
              <p:cNvPr id="2" name="Title 1">
                <a:extLst>
                  <a:ext uri="{FF2B5EF4-FFF2-40B4-BE49-F238E27FC236}">
                    <a16:creationId xmlns:a16="http://schemas.microsoft.com/office/drawing/2014/main" id="{5100300C-02FC-97B1-86FF-46FD0B45A43A}"/>
                  </a:ext>
                </a:extLst>
              </p:cNvPr>
              <p:cNvSpPr>
                <a:spLocks noGrp="1" noRot="1" noChangeAspect="1" noMove="1" noResize="1" noEditPoints="1" noAdjustHandles="1" noChangeArrowheads="1" noChangeShapeType="1" noTextEdit="1"/>
              </p:cNvSpPr>
              <p:nvPr>
                <p:ph type="title"/>
              </p:nvPr>
            </p:nvSpPr>
            <p:spPr>
              <a:xfrm>
                <a:off x="880739" y="231380"/>
                <a:ext cx="10039350" cy="1325563"/>
              </a:xfrm>
              <a:blipFill>
                <a:blip r:embed="rId2"/>
                <a:stretch>
                  <a:fillRect t="-952"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3E2320-FFF8-8596-8BBC-14347CA17128}"/>
                  </a:ext>
                </a:extLst>
              </p:cNvPr>
              <p:cNvSpPr>
                <a:spLocks noGrp="1"/>
              </p:cNvSpPr>
              <p:nvPr>
                <p:ph idx="1"/>
              </p:nvPr>
            </p:nvSpPr>
            <p:spPr>
              <a:xfrm>
                <a:off x="371475" y="1717675"/>
                <a:ext cx="5543550" cy="4748211"/>
              </a:xfrm>
            </p:spPr>
            <p:txBody>
              <a:bodyPr>
                <a:normAutofit fontScale="92500"/>
              </a:bodyPr>
              <a:lstStyle/>
              <a:p>
                <a:r>
                  <a:rPr lang="en-US" dirty="0"/>
                  <a:t>For a single host pathogen: </a:t>
                </a:r>
                <a14:m>
                  <m:oMath xmlns:m="http://schemas.openxmlformats.org/officeDocument/2006/math">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𝝀</m:t>
                        </m:r>
                        <m:r>
                          <a:rPr lang="en-US" b="1" i="1" smtClean="0">
                            <a:solidFill>
                              <a:srgbClr val="C00000"/>
                            </a:solidFill>
                            <a:latin typeface="Cambria Math" panose="02040503050406030204" pitchFamily="18" charset="0"/>
                            <a:ea typeface="Cambria Math" panose="02040503050406030204" pitchFamily="18" charset="0"/>
                          </a:rPr>
                          <m:t>=</m:t>
                        </m:r>
                        <m:r>
                          <a:rPr lang="en-US" b="1" i="1" smtClean="0">
                            <a:solidFill>
                              <a:srgbClr val="C00000"/>
                            </a:solidFill>
                            <a:latin typeface="Cambria Math" panose="02040503050406030204" pitchFamily="18" charset="0"/>
                          </a:rPr>
                          <m:t>𝑹</m:t>
                        </m:r>
                      </m:e>
                      <m:sub>
                        <m:r>
                          <a:rPr lang="en-US" b="1" i="1" smtClean="0">
                            <a:solidFill>
                              <a:srgbClr val="C00000"/>
                            </a:solidFill>
                            <a:latin typeface="Cambria Math" panose="02040503050406030204" pitchFamily="18" charset="0"/>
                          </a:rPr>
                          <m:t>𝟎</m:t>
                        </m:r>
                      </m:sub>
                    </m:sSub>
                    <m:f>
                      <m:fPr>
                        <m:ctrlPr>
                          <a:rPr lang="en-US" b="1" i="1" smtClean="0">
                            <a:solidFill>
                              <a:srgbClr val="C00000"/>
                            </a:solidFill>
                            <a:latin typeface="Cambria Math" panose="02040503050406030204" pitchFamily="18" charset="0"/>
                          </a:rPr>
                        </m:ctrlPr>
                      </m:fPr>
                      <m:num>
                        <m:r>
                          <a:rPr lang="en-US" b="1" i="1" smtClean="0">
                            <a:solidFill>
                              <a:srgbClr val="C00000"/>
                            </a:solidFill>
                            <a:latin typeface="Cambria Math" panose="02040503050406030204" pitchFamily="18" charset="0"/>
                          </a:rPr>
                          <m:t>𝑰</m:t>
                        </m:r>
                      </m:num>
                      <m:den>
                        <m:r>
                          <a:rPr lang="en-US" b="1" i="1" smtClean="0">
                            <a:solidFill>
                              <a:srgbClr val="C00000"/>
                            </a:solidFill>
                            <a:latin typeface="Cambria Math" panose="02040503050406030204" pitchFamily="18" charset="0"/>
                          </a:rPr>
                          <m:t>𝑵</m:t>
                        </m:r>
                      </m:den>
                    </m:f>
                  </m:oMath>
                </a14:m>
                <a:r>
                  <a:rPr lang="en-US" b="1" dirty="0">
                    <a:solidFill>
                      <a:srgbClr val="C00000"/>
                    </a:solidFill>
                  </a:rPr>
                  <a:t> </a:t>
                </a:r>
              </a:p>
              <a:p>
                <a:r>
                  <a:rPr lang="en-US" dirty="0"/>
                  <a:t>(</a:t>
                </a:r>
                <a:r>
                  <a:rPr lang="en-US" b="1" dirty="0">
                    <a:solidFill>
                      <a:srgbClr val="C00000"/>
                    </a:solidFill>
                  </a:rPr>
                  <a:t>FOI = R</a:t>
                </a:r>
                <a:r>
                  <a:rPr lang="en-US" b="1" baseline="-25000" dirty="0">
                    <a:solidFill>
                      <a:srgbClr val="C00000"/>
                    </a:solidFill>
                  </a:rPr>
                  <a:t>0</a:t>
                </a:r>
                <a:r>
                  <a:rPr lang="en-US" b="1" dirty="0">
                    <a:solidFill>
                      <a:srgbClr val="C00000"/>
                    </a:solidFill>
                  </a:rPr>
                  <a:t> * proportion infected</a:t>
                </a:r>
                <a:r>
                  <a:rPr lang="en-US" dirty="0"/>
                  <a:t>)</a:t>
                </a:r>
              </a:p>
              <a:p>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mirror image of</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𝑅</m:t>
                        </m:r>
                      </m:e>
                      <m:sub>
                        <m:r>
                          <a:rPr lang="en-US" b="0" i="1" smtClean="0">
                            <a:latin typeface="Cambria Math" panose="02040503050406030204" pitchFamily="18" charset="0"/>
                          </a:rPr>
                          <m:t>𝐸</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𝑅</m:t>
                        </m:r>
                      </m:e>
                      <m:sub>
                        <m:r>
                          <a:rPr lang="en-US" i="1">
                            <a:latin typeface="Cambria Math" panose="02040503050406030204" pitchFamily="18" charset="0"/>
                          </a:rPr>
                          <m:t>0</m:t>
                        </m:r>
                      </m:sub>
                    </m:sSub>
                    <m:f>
                      <m:fPr>
                        <m:ctrlPr>
                          <a:rPr lang="en-US" i="1">
                            <a:latin typeface="Cambria Math" panose="02040503050406030204" pitchFamily="18" charset="0"/>
                          </a:rPr>
                        </m:ctrlPr>
                      </m:fPr>
                      <m:num>
                        <m:r>
                          <a:rPr lang="en-US" b="0" i="1" smtClean="0">
                            <a:latin typeface="Cambria Math" panose="02040503050406030204" pitchFamily="18" charset="0"/>
                          </a:rPr>
                          <m:t>𝑆</m:t>
                        </m:r>
                      </m:num>
                      <m:den>
                        <m:r>
                          <a:rPr lang="en-US" i="1">
                            <a:latin typeface="Cambria Math" panose="02040503050406030204" pitchFamily="18" charset="0"/>
                          </a:rPr>
                          <m:t>𝑁</m:t>
                        </m:r>
                      </m:den>
                    </m:f>
                  </m:oMath>
                </a14:m>
                <a:r>
                  <a:rPr lang="en-US" dirty="0"/>
                  <a:t> </a:t>
                </a:r>
              </a:p>
              <a:p>
                <a:r>
                  <a:rPr lang="en-US" dirty="0"/>
                  <a:t>Also a finger on the epidemic pulse</a:t>
                </a:r>
              </a:p>
              <a:p>
                <a:r>
                  <a:rPr lang="en-US" dirty="0"/>
                  <a:t>For multi-host pathogens, we can define the </a:t>
                </a:r>
                <a:r>
                  <a:rPr lang="en-US" b="1" dirty="0">
                    <a:solidFill>
                      <a:srgbClr val="C00000"/>
                    </a:solidFill>
                  </a:rPr>
                  <a:t>spillover force of infection</a:t>
                </a:r>
              </a:p>
              <a:p>
                <a:pPr lvl="1"/>
                <a:r>
                  <a:rPr lang="en-US" dirty="0"/>
                  <a:t>Comprised of: </a:t>
                </a:r>
              </a:p>
              <a:p>
                <a:pPr marL="914400" lvl="1" indent="-457200">
                  <a:buFont typeface="+mj-lt"/>
                  <a:buAutoNum type="arabicPeriod"/>
                </a:pPr>
                <a:r>
                  <a:rPr lang="en-US" b="1" dirty="0">
                    <a:solidFill>
                      <a:srgbClr val="C00000"/>
                    </a:solidFill>
                  </a:rPr>
                  <a:t>Infectiousness</a:t>
                </a:r>
                <a:r>
                  <a:rPr lang="en-US" dirty="0"/>
                  <a:t> of the reservoir</a:t>
                </a:r>
              </a:p>
              <a:p>
                <a:pPr marL="914400" lvl="1" indent="-457200">
                  <a:buFont typeface="+mj-lt"/>
                  <a:buAutoNum type="arabicPeriod"/>
                </a:pPr>
                <a:r>
                  <a:rPr lang="en-US" dirty="0"/>
                  <a:t>Reservoir-human </a:t>
                </a:r>
                <a:r>
                  <a:rPr lang="en-US" b="1" dirty="0">
                    <a:solidFill>
                      <a:srgbClr val="C00000"/>
                    </a:solidFill>
                  </a:rPr>
                  <a:t>contact rates</a:t>
                </a:r>
              </a:p>
              <a:p>
                <a:pPr marL="914400" lvl="1" indent="-457200">
                  <a:buFont typeface="+mj-lt"/>
                  <a:buAutoNum type="arabicPeriod"/>
                </a:pPr>
                <a:r>
                  <a:rPr lang="en-US" b="1" dirty="0">
                    <a:solidFill>
                      <a:srgbClr val="C00000"/>
                    </a:solidFill>
                  </a:rPr>
                  <a:t>Susceptibility</a:t>
                </a:r>
                <a:r>
                  <a:rPr lang="en-US" dirty="0"/>
                  <a:t> in the human host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943E2320-FFF8-8596-8BBC-14347CA17128}"/>
                  </a:ext>
                </a:extLst>
              </p:cNvPr>
              <p:cNvSpPr>
                <a:spLocks noGrp="1" noRot="1" noChangeAspect="1" noMove="1" noResize="1" noEditPoints="1" noAdjustHandles="1" noChangeArrowheads="1" noChangeShapeType="1" noTextEdit="1"/>
              </p:cNvSpPr>
              <p:nvPr>
                <p:ph idx="1"/>
              </p:nvPr>
            </p:nvSpPr>
            <p:spPr>
              <a:xfrm>
                <a:off x="371475" y="1717675"/>
                <a:ext cx="5543550" cy="4748211"/>
              </a:xfrm>
              <a:blipFill>
                <a:blip r:embed="rId3"/>
                <a:stretch>
                  <a:fillRect l="-1831" t="-267"/>
                </a:stretch>
              </a:blipFill>
            </p:spPr>
            <p:txBody>
              <a:bodyPr/>
              <a:lstStyle/>
              <a:p>
                <a:r>
                  <a:rPr lang="en-US">
                    <a:noFill/>
                  </a:rPr>
                  <a:t> </a:t>
                </a:r>
              </a:p>
            </p:txBody>
          </p:sp>
        </mc:Fallback>
      </mc:AlternateContent>
      <p:pic>
        <p:nvPicPr>
          <p:cNvPr id="4" name="Picture 3" descr="Diagram, text&#10;&#10;Description automatically generated">
            <a:extLst>
              <a:ext uri="{FF2B5EF4-FFF2-40B4-BE49-F238E27FC236}">
                <a16:creationId xmlns:a16="http://schemas.microsoft.com/office/drawing/2014/main" id="{00D0B179-9366-B463-0B17-C9C339FE5EED}"/>
              </a:ext>
            </a:extLst>
          </p:cNvPr>
          <p:cNvPicPr>
            <a:picLocks noChangeAspect="1"/>
          </p:cNvPicPr>
          <p:nvPr/>
        </p:nvPicPr>
        <p:blipFill rotWithShape="1">
          <a:blip r:embed="rId4"/>
          <a:srcRect t="3406"/>
          <a:stretch/>
        </p:blipFill>
        <p:spPr>
          <a:xfrm>
            <a:off x="5915025" y="1393429"/>
            <a:ext cx="6222638" cy="5244305"/>
          </a:xfrm>
          <a:prstGeom prst="rect">
            <a:avLst/>
          </a:prstGeom>
        </p:spPr>
      </p:pic>
      <p:sp>
        <p:nvSpPr>
          <p:cNvPr id="7" name="TextBox 6">
            <a:extLst>
              <a:ext uri="{FF2B5EF4-FFF2-40B4-BE49-F238E27FC236}">
                <a16:creationId xmlns:a16="http://schemas.microsoft.com/office/drawing/2014/main" id="{6D19EF22-31C5-47EC-E2CB-B9E1CDDADC6E}"/>
              </a:ext>
            </a:extLst>
          </p:cNvPr>
          <p:cNvSpPr txBox="1"/>
          <p:nvPr/>
        </p:nvSpPr>
        <p:spPr>
          <a:xfrm>
            <a:off x="8934450" y="6548544"/>
            <a:ext cx="3217824" cy="369332"/>
          </a:xfrm>
          <a:prstGeom prst="rect">
            <a:avLst/>
          </a:prstGeom>
          <a:noFill/>
        </p:spPr>
        <p:txBody>
          <a:bodyPr wrap="square" rtlCol="0">
            <a:spAutoFit/>
          </a:bodyPr>
          <a:lstStyle/>
          <a:p>
            <a:r>
              <a:rPr lang="en-US" b="0" i="0" dirty="0">
                <a:solidFill>
                  <a:srgbClr val="000000"/>
                </a:solidFill>
                <a:effectLst/>
              </a:rPr>
              <a:t>Lloyd-Smith et al. 2009</a:t>
            </a:r>
            <a:r>
              <a:rPr lang="en-US" dirty="0">
                <a:cs typeface="Franklin Gothic Medium"/>
              </a:rPr>
              <a:t>. </a:t>
            </a:r>
            <a:r>
              <a:rPr lang="en-US" i="1" dirty="0">
                <a:cs typeface="Franklin Gothic Medium"/>
              </a:rPr>
              <a:t>Science.</a:t>
            </a:r>
          </a:p>
        </p:txBody>
      </p:sp>
      <p:sp>
        <p:nvSpPr>
          <p:cNvPr id="5" name="Rectangle 4">
            <a:extLst>
              <a:ext uri="{FF2B5EF4-FFF2-40B4-BE49-F238E27FC236}">
                <a16:creationId xmlns:a16="http://schemas.microsoft.com/office/drawing/2014/main" id="{3889AF5B-6361-27AF-DD2F-8F133271011A}"/>
              </a:ext>
            </a:extLst>
          </p:cNvPr>
          <p:cNvSpPr/>
          <p:nvPr/>
        </p:nvSpPr>
        <p:spPr>
          <a:xfrm>
            <a:off x="378781" y="3909390"/>
            <a:ext cx="5543550" cy="2889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962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100300C-02FC-97B1-86FF-46FD0B45A43A}"/>
                  </a:ext>
                </a:extLst>
              </p:cNvPr>
              <p:cNvSpPr>
                <a:spLocks noGrp="1"/>
              </p:cNvSpPr>
              <p:nvPr>
                <p:ph type="title"/>
              </p:nvPr>
            </p:nvSpPr>
            <p:spPr>
              <a:xfrm>
                <a:off x="880739" y="231380"/>
                <a:ext cx="10039350" cy="1325563"/>
              </a:xfrm>
            </p:spPr>
            <p:txBody>
              <a:bodyPr>
                <a:normAutofit/>
              </a:bodyPr>
              <a:lstStyle/>
              <a:p>
                <a:pPr algn="ctr"/>
                <a:r>
                  <a:rPr lang="en-US" sz="3500" dirty="0">
                    <a:latin typeface="+mn-lt"/>
                  </a:rPr>
                  <a:t>The </a:t>
                </a:r>
                <a:r>
                  <a:rPr lang="en-US" sz="3500" b="1" dirty="0">
                    <a:solidFill>
                      <a:srgbClr val="C00000"/>
                    </a:solidFill>
                    <a:latin typeface="+mn-lt"/>
                  </a:rPr>
                  <a:t>force of infection </a:t>
                </a:r>
                <a:r>
                  <a:rPr lang="en-US" sz="3500" dirty="0">
                    <a:latin typeface="+mn-lt"/>
                  </a:rPr>
                  <a:t>(FOI), </a:t>
                </a:r>
                <a14:m>
                  <m:oMath xmlns:m="http://schemas.openxmlformats.org/officeDocument/2006/math">
                    <m:r>
                      <a:rPr lang="en-US" sz="3500" i="1" smtClean="0">
                        <a:latin typeface="Cambria Math" panose="02040503050406030204" pitchFamily="18" charset="0"/>
                        <a:ea typeface="Cambria Math" panose="02040503050406030204" pitchFamily="18" charset="0"/>
                      </a:rPr>
                      <m:t>𝜆</m:t>
                    </m:r>
                  </m:oMath>
                </a14:m>
                <a:r>
                  <a:rPr lang="en-US" sz="3500" dirty="0">
                    <a:latin typeface="+mn-lt"/>
                  </a:rPr>
                  <a:t>, is the </a:t>
                </a:r>
                <a:r>
                  <a:rPr lang="en-US" sz="3500" b="1" dirty="0">
                    <a:solidFill>
                      <a:srgbClr val="C00000"/>
                    </a:solidFill>
                    <a:latin typeface="+mn-lt"/>
                  </a:rPr>
                  <a:t>rate at which </a:t>
                </a:r>
                <a:r>
                  <a:rPr lang="en-US" sz="3500" b="1" dirty="0" err="1">
                    <a:solidFill>
                      <a:srgbClr val="C00000"/>
                    </a:solidFill>
                    <a:latin typeface="+mn-lt"/>
                  </a:rPr>
                  <a:t>susceptibles</a:t>
                </a:r>
                <a:r>
                  <a:rPr lang="en-US" sz="3500" b="1" dirty="0">
                    <a:solidFill>
                      <a:srgbClr val="C00000"/>
                    </a:solidFill>
                    <a:latin typeface="+mn-lt"/>
                  </a:rPr>
                  <a:t> become infected</a:t>
                </a:r>
              </a:p>
            </p:txBody>
          </p:sp>
        </mc:Choice>
        <mc:Fallback xmlns="">
          <p:sp>
            <p:nvSpPr>
              <p:cNvPr id="2" name="Title 1">
                <a:extLst>
                  <a:ext uri="{FF2B5EF4-FFF2-40B4-BE49-F238E27FC236}">
                    <a16:creationId xmlns:a16="http://schemas.microsoft.com/office/drawing/2014/main" id="{5100300C-02FC-97B1-86FF-46FD0B45A43A}"/>
                  </a:ext>
                </a:extLst>
              </p:cNvPr>
              <p:cNvSpPr>
                <a:spLocks noGrp="1" noRot="1" noChangeAspect="1" noMove="1" noResize="1" noEditPoints="1" noAdjustHandles="1" noChangeArrowheads="1" noChangeShapeType="1" noTextEdit="1"/>
              </p:cNvSpPr>
              <p:nvPr>
                <p:ph type="title"/>
              </p:nvPr>
            </p:nvSpPr>
            <p:spPr>
              <a:xfrm>
                <a:off x="880739" y="231380"/>
                <a:ext cx="10039350" cy="1325563"/>
              </a:xfrm>
              <a:blipFill>
                <a:blip r:embed="rId2"/>
                <a:stretch>
                  <a:fillRect t="-952"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3E2320-FFF8-8596-8BBC-14347CA17128}"/>
                  </a:ext>
                </a:extLst>
              </p:cNvPr>
              <p:cNvSpPr>
                <a:spLocks noGrp="1"/>
              </p:cNvSpPr>
              <p:nvPr>
                <p:ph idx="1"/>
              </p:nvPr>
            </p:nvSpPr>
            <p:spPr>
              <a:xfrm>
                <a:off x="371475" y="1717675"/>
                <a:ext cx="5543550" cy="4748211"/>
              </a:xfrm>
            </p:spPr>
            <p:txBody>
              <a:bodyPr>
                <a:normAutofit fontScale="92500"/>
              </a:bodyPr>
              <a:lstStyle/>
              <a:p>
                <a:r>
                  <a:rPr lang="en-US" dirty="0"/>
                  <a:t>For a single host pathogen: </a:t>
                </a:r>
                <a14:m>
                  <m:oMath xmlns:m="http://schemas.openxmlformats.org/officeDocument/2006/math">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𝝀</m:t>
                        </m:r>
                        <m:r>
                          <a:rPr lang="en-US" b="1" i="1" smtClean="0">
                            <a:solidFill>
                              <a:srgbClr val="C00000"/>
                            </a:solidFill>
                            <a:latin typeface="Cambria Math" panose="02040503050406030204" pitchFamily="18" charset="0"/>
                            <a:ea typeface="Cambria Math" panose="02040503050406030204" pitchFamily="18" charset="0"/>
                          </a:rPr>
                          <m:t>=</m:t>
                        </m:r>
                        <m:r>
                          <a:rPr lang="en-US" b="1" i="1" smtClean="0">
                            <a:solidFill>
                              <a:srgbClr val="C00000"/>
                            </a:solidFill>
                            <a:latin typeface="Cambria Math" panose="02040503050406030204" pitchFamily="18" charset="0"/>
                          </a:rPr>
                          <m:t>𝑹</m:t>
                        </m:r>
                      </m:e>
                      <m:sub>
                        <m:r>
                          <a:rPr lang="en-US" b="1" i="1" smtClean="0">
                            <a:solidFill>
                              <a:srgbClr val="C00000"/>
                            </a:solidFill>
                            <a:latin typeface="Cambria Math" panose="02040503050406030204" pitchFamily="18" charset="0"/>
                          </a:rPr>
                          <m:t>𝟎</m:t>
                        </m:r>
                      </m:sub>
                    </m:sSub>
                    <m:f>
                      <m:fPr>
                        <m:ctrlPr>
                          <a:rPr lang="en-US" b="1" i="1" smtClean="0">
                            <a:solidFill>
                              <a:srgbClr val="C00000"/>
                            </a:solidFill>
                            <a:latin typeface="Cambria Math" panose="02040503050406030204" pitchFamily="18" charset="0"/>
                          </a:rPr>
                        </m:ctrlPr>
                      </m:fPr>
                      <m:num>
                        <m:r>
                          <a:rPr lang="en-US" b="1" i="1" smtClean="0">
                            <a:solidFill>
                              <a:srgbClr val="C00000"/>
                            </a:solidFill>
                            <a:latin typeface="Cambria Math" panose="02040503050406030204" pitchFamily="18" charset="0"/>
                          </a:rPr>
                          <m:t>𝑰</m:t>
                        </m:r>
                      </m:num>
                      <m:den>
                        <m:r>
                          <a:rPr lang="en-US" b="1" i="1" smtClean="0">
                            <a:solidFill>
                              <a:srgbClr val="C00000"/>
                            </a:solidFill>
                            <a:latin typeface="Cambria Math" panose="02040503050406030204" pitchFamily="18" charset="0"/>
                          </a:rPr>
                          <m:t>𝑵</m:t>
                        </m:r>
                      </m:den>
                    </m:f>
                  </m:oMath>
                </a14:m>
                <a:r>
                  <a:rPr lang="en-US" b="1" dirty="0">
                    <a:solidFill>
                      <a:srgbClr val="C00000"/>
                    </a:solidFill>
                  </a:rPr>
                  <a:t> </a:t>
                </a:r>
              </a:p>
              <a:p>
                <a:r>
                  <a:rPr lang="en-US" dirty="0"/>
                  <a:t>(</a:t>
                </a:r>
                <a:r>
                  <a:rPr lang="en-US" b="1" dirty="0">
                    <a:solidFill>
                      <a:srgbClr val="C00000"/>
                    </a:solidFill>
                  </a:rPr>
                  <a:t>FOI = R</a:t>
                </a:r>
                <a:r>
                  <a:rPr lang="en-US" b="1" baseline="-25000" dirty="0">
                    <a:solidFill>
                      <a:srgbClr val="C00000"/>
                    </a:solidFill>
                  </a:rPr>
                  <a:t>0</a:t>
                </a:r>
                <a:r>
                  <a:rPr lang="en-US" b="1" dirty="0">
                    <a:solidFill>
                      <a:srgbClr val="C00000"/>
                    </a:solidFill>
                  </a:rPr>
                  <a:t> * proportion infected</a:t>
                </a:r>
                <a:r>
                  <a:rPr lang="en-US" dirty="0"/>
                  <a:t>)</a:t>
                </a:r>
              </a:p>
              <a:p>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mirror image of</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𝑅</m:t>
                        </m:r>
                      </m:e>
                      <m:sub>
                        <m:r>
                          <a:rPr lang="en-US" b="0" i="1" smtClean="0">
                            <a:latin typeface="Cambria Math" panose="02040503050406030204" pitchFamily="18" charset="0"/>
                          </a:rPr>
                          <m:t>𝐸</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𝑅</m:t>
                        </m:r>
                      </m:e>
                      <m:sub>
                        <m:r>
                          <a:rPr lang="en-US" i="1">
                            <a:latin typeface="Cambria Math" panose="02040503050406030204" pitchFamily="18" charset="0"/>
                          </a:rPr>
                          <m:t>0</m:t>
                        </m:r>
                      </m:sub>
                    </m:sSub>
                    <m:f>
                      <m:fPr>
                        <m:ctrlPr>
                          <a:rPr lang="en-US" i="1">
                            <a:latin typeface="Cambria Math" panose="02040503050406030204" pitchFamily="18" charset="0"/>
                          </a:rPr>
                        </m:ctrlPr>
                      </m:fPr>
                      <m:num>
                        <m:r>
                          <a:rPr lang="en-US" b="0" i="1" smtClean="0">
                            <a:latin typeface="Cambria Math" panose="02040503050406030204" pitchFamily="18" charset="0"/>
                          </a:rPr>
                          <m:t>𝑆</m:t>
                        </m:r>
                      </m:num>
                      <m:den>
                        <m:r>
                          <a:rPr lang="en-US" i="1">
                            <a:latin typeface="Cambria Math" panose="02040503050406030204" pitchFamily="18" charset="0"/>
                          </a:rPr>
                          <m:t>𝑁</m:t>
                        </m:r>
                      </m:den>
                    </m:f>
                  </m:oMath>
                </a14:m>
                <a:r>
                  <a:rPr lang="en-US" dirty="0"/>
                  <a:t> </a:t>
                </a:r>
              </a:p>
              <a:p>
                <a:r>
                  <a:rPr lang="en-US" dirty="0"/>
                  <a:t>Also a finger on the epidemic pulse</a:t>
                </a:r>
              </a:p>
              <a:p>
                <a:r>
                  <a:rPr lang="en-US" dirty="0"/>
                  <a:t>For multi-host pathogens, we can define the </a:t>
                </a:r>
                <a:r>
                  <a:rPr lang="en-US" b="1" dirty="0">
                    <a:solidFill>
                      <a:srgbClr val="C00000"/>
                    </a:solidFill>
                  </a:rPr>
                  <a:t>spillover force of infection</a:t>
                </a:r>
              </a:p>
              <a:p>
                <a:pPr lvl="1"/>
                <a:r>
                  <a:rPr lang="en-US" dirty="0"/>
                  <a:t>Comprised of: </a:t>
                </a:r>
              </a:p>
              <a:p>
                <a:pPr marL="914400" lvl="1" indent="-457200">
                  <a:buFont typeface="+mj-lt"/>
                  <a:buAutoNum type="arabicPeriod"/>
                </a:pPr>
                <a:r>
                  <a:rPr lang="en-US" b="1" dirty="0">
                    <a:solidFill>
                      <a:srgbClr val="C00000"/>
                    </a:solidFill>
                  </a:rPr>
                  <a:t>Infectiousness</a:t>
                </a:r>
                <a:r>
                  <a:rPr lang="en-US" dirty="0"/>
                  <a:t> of the reservoir</a:t>
                </a:r>
              </a:p>
              <a:p>
                <a:pPr marL="914400" lvl="1" indent="-457200">
                  <a:buFont typeface="+mj-lt"/>
                  <a:buAutoNum type="arabicPeriod"/>
                </a:pPr>
                <a:r>
                  <a:rPr lang="en-US" dirty="0"/>
                  <a:t>Reservoir-human </a:t>
                </a:r>
                <a:r>
                  <a:rPr lang="en-US" b="1" dirty="0">
                    <a:solidFill>
                      <a:srgbClr val="C00000"/>
                    </a:solidFill>
                  </a:rPr>
                  <a:t>contact rates</a:t>
                </a:r>
              </a:p>
              <a:p>
                <a:pPr marL="914400" lvl="1" indent="-457200">
                  <a:buFont typeface="+mj-lt"/>
                  <a:buAutoNum type="arabicPeriod"/>
                </a:pPr>
                <a:r>
                  <a:rPr lang="en-US" b="1" dirty="0">
                    <a:solidFill>
                      <a:srgbClr val="C00000"/>
                    </a:solidFill>
                  </a:rPr>
                  <a:t>Susceptibility</a:t>
                </a:r>
                <a:r>
                  <a:rPr lang="en-US" dirty="0"/>
                  <a:t> in the human host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943E2320-FFF8-8596-8BBC-14347CA17128}"/>
                  </a:ext>
                </a:extLst>
              </p:cNvPr>
              <p:cNvSpPr>
                <a:spLocks noGrp="1" noRot="1" noChangeAspect="1" noMove="1" noResize="1" noEditPoints="1" noAdjustHandles="1" noChangeArrowheads="1" noChangeShapeType="1" noTextEdit="1"/>
              </p:cNvSpPr>
              <p:nvPr>
                <p:ph idx="1"/>
              </p:nvPr>
            </p:nvSpPr>
            <p:spPr>
              <a:xfrm>
                <a:off x="371475" y="1717675"/>
                <a:ext cx="5543550" cy="4748211"/>
              </a:xfrm>
              <a:blipFill>
                <a:blip r:embed="rId3"/>
                <a:stretch>
                  <a:fillRect l="-1831" t="-267"/>
                </a:stretch>
              </a:blipFill>
            </p:spPr>
            <p:txBody>
              <a:bodyPr/>
              <a:lstStyle/>
              <a:p>
                <a:r>
                  <a:rPr lang="en-US">
                    <a:noFill/>
                  </a:rPr>
                  <a:t> </a:t>
                </a:r>
              </a:p>
            </p:txBody>
          </p:sp>
        </mc:Fallback>
      </mc:AlternateContent>
      <p:pic>
        <p:nvPicPr>
          <p:cNvPr id="4" name="Picture 3" descr="Diagram, text&#10;&#10;Description automatically generated">
            <a:extLst>
              <a:ext uri="{FF2B5EF4-FFF2-40B4-BE49-F238E27FC236}">
                <a16:creationId xmlns:a16="http://schemas.microsoft.com/office/drawing/2014/main" id="{00D0B179-9366-B463-0B17-C9C339FE5EED}"/>
              </a:ext>
            </a:extLst>
          </p:cNvPr>
          <p:cNvPicPr>
            <a:picLocks noChangeAspect="1"/>
          </p:cNvPicPr>
          <p:nvPr/>
        </p:nvPicPr>
        <p:blipFill rotWithShape="1">
          <a:blip r:embed="rId4"/>
          <a:srcRect t="3406"/>
          <a:stretch/>
        </p:blipFill>
        <p:spPr>
          <a:xfrm>
            <a:off x="5915025" y="1393429"/>
            <a:ext cx="6222638" cy="5244305"/>
          </a:xfrm>
          <a:prstGeom prst="rect">
            <a:avLst/>
          </a:prstGeom>
        </p:spPr>
      </p:pic>
      <p:sp>
        <p:nvSpPr>
          <p:cNvPr id="7" name="TextBox 6">
            <a:extLst>
              <a:ext uri="{FF2B5EF4-FFF2-40B4-BE49-F238E27FC236}">
                <a16:creationId xmlns:a16="http://schemas.microsoft.com/office/drawing/2014/main" id="{6D19EF22-31C5-47EC-E2CB-B9E1CDDADC6E}"/>
              </a:ext>
            </a:extLst>
          </p:cNvPr>
          <p:cNvSpPr txBox="1"/>
          <p:nvPr/>
        </p:nvSpPr>
        <p:spPr>
          <a:xfrm>
            <a:off x="8934450" y="6548544"/>
            <a:ext cx="3217824" cy="369332"/>
          </a:xfrm>
          <a:prstGeom prst="rect">
            <a:avLst/>
          </a:prstGeom>
          <a:noFill/>
        </p:spPr>
        <p:txBody>
          <a:bodyPr wrap="square" rtlCol="0">
            <a:spAutoFit/>
          </a:bodyPr>
          <a:lstStyle/>
          <a:p>
            <a:r>
              <a:rPr lang="en-US" b="0" i="0" dirty="0">
                <a:solidFill>
                  <a:srgbClr val="000000"/>
                </a:solidFill>
                <a:effectLst/>
              </a:rPr>
              <a:t>Lloyd-Smith et al. 2009</a:t>
            </a:r>
            <a:r>
              <a:rPr lang="en-US" dirty="0">
                <a:cs typeface="Franklin Gothic Medium"/>
              </a:rPr>
              <a:t>. </a:t>
            </a:r>
            <a:r>
              <a:rPr lang="en-US" i="1" dirty="0">
                <a:cs typeface="Franklin Gothic Medium"/>
              </a:rPr>
              <a:t>Science.</a:t>
            </a:r>
          </a:p>
        </p:txBody>
      </p:sp>
      <p:sp>
        <p:nvSpPr>
          <p:cNvPr id="5" name="Rectangle 4">
            <a:extLst>
              <a:ext uri="{FF2B5EF4-FFF2-40B4-BE49-F238E27FC236}">
                <a16:creationId xmlns:a16="http://schemas.microsoft.com/office/drawing/2014/main" id="{3889AF5B-6361-27AF-DD2F-8F133271011A}"/>
              </a:ext>
            </a:extLst>
          </p:cNvPr>
          <p:cNvSpPr/>
          <p:nvPr/>
        </p:nvSpPr>
        <p:spPr>
          <a:xfrm>
            <a:off x="219755" y="4731025"/>
            <a:ext cx="5543550" cy="2126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2632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100300C-02FC-97B1-86FF-46FD0B45A43A}"/>
                  </a:ext>
                </a:extLst>
              </p:cNvPr>
              <p:cNvSpPr>
                <a:spLocks noGrp="1"/>
              </p:cNvSpPr>
              <p:nvPr>
                <p:ph type="title"/>
              </p:nvPr>
            </p:nvSpPr>
            <p:spPr>
              <a:xfrm>
                <a:off x="880739" y="231380"/>
                <a:ext cx="10039350" cy="1325563"/>
              </a:xfrm>
            </p:spPr>
            <p:txBody>
              <a:bodyPr>
                <a:normAutofit/>
              </a:bodyPr>
              <a:lstStyle/>
              <a:p>
                <a:pPr algn="ctr"/>
                <a:r>
                  <a:rPr lang="en-US" sz="3500" dirty="0">
                    <a:latin typeface="+mn-lt"/>
                  </a:rPr>
                  <a:t>The </a:t>
                </a:r>
                <a:r>
                  <a:rPr lang="en-US" sz="3500" b="1" dirty="0">
                    <a:solidFill>
                      <a:srgbClr val="C00000"/>
                    </a:solidFill>
                    <a:latin typeface="+mn-lt"/>
                  </a:rPr>
                  <a:t>force of infection </a:t>
                </a:r>
                <a:r>
                  <a:rPr lang="en-US" sz="3500" dirty="0">
                    <a:latin typeface="+mn-lt"/>
                  </a:rPr>
                  <a:t>(FOI), </a:t>
                </a:r>
                <a14:m>
                  <m:oMath xmlns:m="http://schemas.openxmlformats.org/officeDocument/2006/math">
                    <m:r>
                      <a:rPr lang="en-US" sz="3500" i="1" smtClean="0">
                        <a:latin typeface="Cambria Math" panose="02040503050406030204" pitchFamily="18" charset="0"/>
                        <a:ea typeface="Cambria Math" panose="02040503050406030204" pitchFamily="18" charset="0"/>
                      </a:rPr>
                      <m:t>𝜆</m:t>
                    </m:r>
                  </m:oMath>
                </a14:m>
                <a:r>
                  <a:rPr lang="en-US" sz="3500" dirty="0">
                    <a:latin typeface="+mn-lt"/>
                  </a:rPr>
                  <a:t>, is the </a:t>
                </a:r>
                <a:r>
                  <a:rPr lang="en-US" sz="3500" b="1" dirty="0">
                    <a:solidFill>
                      <a:srgbClr val="C00000"/>
                    </a:solidFill>
                    <a:latin typeface="+mn-lt"/>
                  </a:rPr>
                  <a:t>rate at which </a:t>
                </a:r>
                <a:r>
                  <a:rPr lang="en-US" sz="3500" b="1" dirty="0" err="1">
                    <a:solidFill>
                      <a:srgbClr val="C00000"/>
                    </a:solidFill>
                    <a:latin typeface="+mn-lt"/>
                  </a:rPr>
                  <a:t>susceptibles</a:t>
                </a:r>
                <a:r>
                  <a:rPr lang="en-US" sz="3500" b="1" dirty="0">
                    <a:solidFill>
                      <a:srgbClr val="C00000"/>
                    </a:solidFill>
                    <a:latin typeface="+mn-lt"/>
                  </a:rPr>
                  <a:t> become infected</a:t>
                </a:r>
              </a:p>
            </p:txBody>
          </p:sp>
        </mc:Choice>
        <mc:Fallback xmlns="">
          <p:sp>
            <p:nvSpPr>
              <p:cNvPr id="2" name="Title 1">
                <a:extLst>
                  <a:ext uri="{FF2B5EF4-FFF2-40B4-BE49-F238E27FC236}">
                    <a16:creationId xmlns:a16="http://schemas.microsoft.com/office/drawing/2014/main" id="{5100300C-02FC-97B1-86FF-46FD0B45A43A}"/>
                  </a:ext>
                </a:extLst>
              </p:cNvPr>
              <p:cNvSpPr>
                <a:spLocks noGrp="1" noRot="1" noChangeAspect="1" noMove="1" noResize="1" noEditPoints="1" noAdjustHandles="1" noChangeArrowheads="1" noChangeShapeType="1" noTextEdit="1"/>
              </p:cNvSpPr>
              <p:nvPr>
                <p:ph type="title"/>
              </p:nvPr>
            </p:nvSpPr>
            <p:spPr>
              <a:xfrm>
                <a:off x="880739" y="231380"/>
                <a:ext cx="10039350" cy="1325563"/>
              </a:xfrm>
              <a:blipFill>
                <a:blip r:embed="rId2"/>
                <a:stretch>
                  <a:fillRect t="-952"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3E2320-FFF8-8596-8BBC-14347CA17128}"/>
                  </a:ext>
                </a:extLst>
              </p:cNvPr>
              <p:cNvSpPr>
                <a:spLocks noGrp="1"/>
              </p:cNvSpPr>
              <p:nvPr>
                <p:ph idx="1"/>
              </p:nvPr>
            </p:nvSpPr>
            <p:spPr>
              <a:xfrm>
                <a:off x="371475" y="1717675"/>
                <a:ext cx="5543550" cy="4748211"/>
              </a:xfrm>
            </p:spPr>
            <p:txBody>
              <a:bodyPr>
                <a:normAutofit fontScale="92500"/>
              </a:bodyPr>
              <a:lstStyle/>
              <a:p>
                <a:r>
                  <a:rPr lang="en-US" dirty="0"/>
                  <a:t>For a single host pathogen: </a:t>
                </a:r>
                <a14:m>
                  <m:oMath xmlns:m="http://schemas.openxmlformats.org/officeDocument/2006/math">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𝝀</m:t>
                        </m:r>
                        <m:r>
                          <a:rPr lang="en-US" b="1" i="1" smtClean="0">
                            <a:solidFill>
                              <a:srgbClr val="C00000"/>
                            </a:solidFill>
                            <a:latin typeface="Cambria Math" panose="02040503050406030204" pitchFamily="18" charset="0"/>
                            <a:ea typeface="Cambria Math" panose="02040503050406030204" pitchFamily="18" charset="0"/>
                          </a:rPr>
                          <m:t>=</m:t>
                        </m:r>
                        <m:r>
                          <a:rPr lang="en-US" b="1" i="1" smtClean="0">
                            <a:solidFill>
                              <a:srgbClr val="C00000"/>
                            </a:solidFill>
                            <a:latin typeface="Cambria Math" panose="02040503050406030204" pitchFamily="18" charset="0"/>
                          </a:rPr>
                          <m:t>𝑹</m:t>
                        </m:r>
                      </m:e>
                      <m:sub>
                        <m:r>
                          <a:rPr lang="en-US" b="1" i="1" smtClean="0">
                            <a:solidFill>
                              <a:srgbClr val="C00000"/>
                            </a:solidFill>
                            <a:latin typeface="Cambria Math" panose="02040503050406030204" pitchFamily="18" charset="0"/>
                          </a:rPr>
                          <m:t>𝟎</m:t>
                        </m:r>
                      </m:sub>
                    </m:sSub>
                    <m:f>
                      <m:fPr>
                        <m:ctrlPr>
                          <a:rPr lang="en-US" b="1" i="1" smtClean="0">
                            <a:solidFill>
                              <a:srgbClr val="C00000"/>
                            </a:solidFill>
                            <a:latin typeface="Cambria Math" panose="02040503050406030204" pitchFamily="18" charset="0"/>
                          </a:rPr>
                        </m:ctrlPr>
                      </m:fPr>
                      <m:num>
                        <m:r>
                          <a:rPr lang="en-US" b="1" i="1" smtClean="0">
                            <a:solidFill>
                              <a:srgbClr val="C00000"/>
                            </a:solidFill>
                            <a:latin typeface="Cambria Math" panose="02040503050406030204" pitchFamily="18" charset="0"/>
                          </a:rPr>
                          <m:t>𝑰</m:t>
                        </m:r>
                      </m:num>
                      <m:den>
                        <m:r>
                          <a:rPr lang="en-US" b="1" i="1" smtClean="0">
                            <a:solidFill>
                              <a:srgbClr val="C00000"/>
                            </a:solidFill>
                            <a:latin typeface="Cambria Math" panose="02040503050406030204" pitchFamily="18" charset="0"/>
                          </a:rPr>
                          <m:t>𝑵</m:t>
                        </m:r>
                      </m:den>
                    </m:f>
                  </m:oMath>
                </a14:m>
                <a:r>
                  <a:rPr lang="en-US" b="1" dirty="0">
                    <a:solidFill>
                      <a:srgbClr val="C00000"/>
                    </a:solidFill>
                  </a:rPr>
                  <a:t> </a:t>
                </a:r>
              </a:p>
              <a:p>
                <a:r>
                  <a:rPr lang="en-US" dirty="0"/>
                  <a:t>(</a:t>
                </a:r>
                <a:r>
                  <a:rPr lang="en-US" b="1" dirty="0">
                    <a:solidFill>
                      <a:srgbClr val="C00000"/>
                    </a:solidFill>
                  </a:rPr>
                  <a:t>FOI = R</a:t>
                </a:r>
                <a:r>
                  <a:rPr lang="en-US" b="1" baseline="-25000" dirty="0">
                    <a:solidFill>
                      <a:srgbClr val="C00000"/>
                    </a:solidFill>
                  </a:rPr>
                  <a:t>0</a:t>
                </a:r>
                <a:r>
                  <a:rPr lang="en-US" b="1" dirty="0">
                    <a:solidFill>
                      <a:srgbClr val="C00000"/>
                    </a:solidFill>
                  </a:rPr>
                  <a:t> * proportion infected</a:t>
                </a:r>
                <a:r>
                  <a:rPr lang="en-US" dirty="0"/>
                  <a:t>)</a:t>
                </a:r>
              </a:p>
              <a:p>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mirror image of</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𝑅</m:t>
                        </m:r>
                      </m:e>
                      <m:sub>
                        <m:r>
                          <a:rPr lang="en-US" b="0" i="1" smtClean="0">
                            <a:latin typeface="Cambria Math" panose="02040503050406030204" pitchFamily="18" charset="0"/>
                          </a:rPr>
                          <m:t>𝐸</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𝑅</m:t>
                        </m:r>
                      </m:e>
                      <m:sub>
                        <m:r>
                          <a:rPr lang="en-US" i="1">
                            <a:latin typeface="Cambria Math" panose="02040503050406030204" pitchFamily="18" charset="0"/>
                          </a:rPr>
                          <m:t>0</m:t>
                        </m:r>
                      </m:sub>
                    </m:sSub>
                    <m:f>
                      <m:fPr>
                        <m:ctrlPr>
                          <a:rPr lang="en-US" i="1">
                            <a:latin typeface="Cambria Math" panose="02040503050406030204" pitchFamily="18" charset="0"/>
                          </a:rPr>
                        </m:ctrlPr>
                      </m:fPr>
                      <m:num>
                        <m:r>
                          <a:rPr lang="en-US" b="0" i="1" smtClean="0">
                            <a:latin typeface="Cambria Math" panose="02040503050406030204" pitchFamily="18" charset="0"/>
                          </a:rPr>
                          <m:t>𝑆</m:t>
                        </m:r>
                      </m:num>
                      <m:den>
                        <m:r>
                          <a:rPr lang="en-US" i="1">
                            <a:latin typeface="Cambria Math" panose="02040503050406030204" pitchFamily="18" charset="0"/>
                          </a:rPr>
                          <m:t>𝑁</m:t>
                        </m:r>
                      </m:den>
                    </m:f>
                  </m:oMath>
                </a14:m>
                <a:r>
                  <a:rPr lang="en-US" dirty="0"/>
                  <a:t> </a:t>
                </a:r>
              </a:p>
              <a:p>
                <a:r>
                  <a:rPr lang="en-US" dirty="0"/>
                  <a:t>Also a finger on the epidemic pulse</a:t>
                </a:r>
              </a:p>
              <a:p>
                <a:r>
                  <a:rPr lang="en-US" dirty="0"/>
                  <a:t>For multi-host pathogens, we can define the </a:t>
                </a:r>
                <a:r>
                  <a:rPr lang="en-US" b="1" dirty="0">
                    <a:solidFill>
                      <a:srgbClr val="C00000"/>
                    </a:solidFill>
                  </a:rPr>
                  <a:t>spillover force of infection</a:t>
                </a:r>
              </a:p>
              <a:p>
                <a:pPr lvl="1"/>
                <a:r>
                  <a:rPr lang="en-US" dirty="0"/>
                  <a:t>Comprised of: </a:t>
                </a:r>
              </a:p>
              <a:p>
                <a:pPr marL="914400" lvl="1" indent="-457200">
                  <a:buFont typeface="+mj-lt"/>
                  <a:buAutoNum type="arabicPeriod"/>
                </a:pPr>
                <a:r>
                  <a:rPr lang="en-US" b="1" dirty="0">
                    <a:solidFill>
                      <a:srgbClr val="C00000"/>
                    </a:solidFill>
                  </a:rPr>
                  <a:t>Infectiousness</a:t>
                </a:r>
                <a:r>
                  <a:rPr lang="en-US" dirty="0"/>
                  <a:t> of the reservoir</a:t>
                </a:r>
              </a:p>
              <a:p>
                <a:pPr marL="914400" lvl="1" indent="-457200">
                  <a:buFont typeface="+mj-lt"/>
                  <a:buAutoNum type="arabicPeriod"/>
                </a:pPr>
                <a:r>
                  <a:rPr lang="en-US" dirty="0"/>
                  <a:t>Reservoir-human </a:t>
                </a:r>
                <a:r>
                  <a:rPr lang="en-US" b="1" dirty="0">
                    <a:solidFill>
                      <a:srgbClr val="C00000"/>
                    </a:solidFill>
                  </a:rPr>
                  <a:t>contact rates</a:t>
                </a:r>
              </a:p>
              <a:p>
                <a:pPr marL="914400" lvl="1" indent="-457200">
                  <a:buFont typeface="+mj-lt"/>
                  <a:buAutoNum type="arabicPeriod"/>
                </a:pPr>
                <a:r>
                  <a:rPr lang="en-US" b="1" dirty="0">
                    <a:solidFill>
                      <a:srgbClr val="C00000"/>
                    </a:solidFill>
                  </a:rPr>
                  <a:t>Susceptibility</a:t>
                </a:r>
                <a:r>
                  <a:rPr lang="en-US" dirty="0"/>
                  <a:t> in the human host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943E2320-FFF8-8596-8BBC-14347CA17128}"/>
                  </a:ext>
                </a:extLst>
              </p:cNvPr>
              <p:cNvSpPr>
                <a:spLocks noGrp="1" noRot="1" noChangeAspect="1" noMove="1" noResize="1" noEditPoints="1" noAdjustHandles="1" noChangeArrowheads="1" noChangeShapeType="1" noTextEdit="1"/>
              </p:cNvSpPr>
              <p:nvPr>
                <p:ph idx="1"/>
              </p:nvPr>
            </p:nvSpPr>
            <p:spPr>
              <a:xfrm>
                <a:off x="371475" y="1717675"/>
                <a:ext cx="5543550" cy="4748211"/>
              </a:xfrm>
              <a:blipFill>
                <a:blip r:embed="rId3"/>
                <a:stretch>
                  <a:fillRect l="-1831" t="-267"/>
                </a:stretch>
              </a:blipFill>
            </p:spPr>
            <p:txBody>
              <a:bodyPr/>
              <a:lstStyle/>
              <a:p>
                <a:r>
                  <a:rPr lang="en-US">
                    <a:noFill/>
                  </a:rPr>
                  <a:t> </a:t>
                </a:r>
              </a:p>
            </p:txBody>
          </p:sp>
        </mc:Fallback>
      </mc:AlternateContent>
      <p:pic>
        <p:nvPicPr>
          <p:cNvPr id="4" name="Picture 3" descr="Diagram, text&#10;&#10;Description automatically generated">
            <a:extLst>
              <a:ext uri="{FF2B5EF4-FFF2-40B4-BE49-F238E27FC236}">
                <a16:creationId xmlns:a16="http://schemas.microsoft.com/office/drawing/2014/main" id="{00D0B179-9366-B463-0B17-C9C339FE5EED}"/>
              </a:ext>
            </a:extLst>
          </p:cNvPr>
          <p:cNvPicPr>
            <a:picLocks noChangeAspect="1"/>
          </p:cNvPicPr>
          <p:nvPr/>
        </p:nvPicPr>
        <p:blipFill rotWithShape="1">
          <a:blip r:embed="rId4"/>
          <a:srcRect t="3406"/>
          <a:stretch/>
        </p:blipFill>
        <p:spPr>
          <a:xfrm>
            <a:off x="5915025" y="1393429"/>
            <a:ext cx="6222638" cy="5244305"/>
          </a:xfrm>
          <a:prstGeom prst="rect">
            <a:avLst/>
          </a:prstGeom>
        </p:spPr>
      </p:pic>
      <p:sp>
        <p:nvSpPr>
          <p:cNvPr id="7" name="TextBox 6">
            <a:extLst>
              <a:ext uri="{FF2B5EF4-FFF2-40B4-BE49-F238E27FC236}">
                <a16:creationId xmlns:a16="http://schemas.microsoft.com/office/drawing/2014/main" id="{6D19EF22-31C5-47EC-E2CB-B9E1CDDADC6E}"/>
              </a:ext>
            </a:extLst>
          </p:cNvPr>
          <p:cNvSpPr txBox="1"/>
          <p:nvPr/>
        </p:nvSpPr>
        <p:spPr>
          <a:xfrm>
            <a:off x="8934450" y="6548544"/>
            <a:ext cx="3217824" cy="369332"/>
          </a:xfrm>
          <a:prstGeom prst="rect">
            <a:avLst/>
          </a:prstGeom>
          <a:noFill/>
        </p:spPr>
        <p:txBody>
          <a:bodyPr wrap="square" rtlCol="0">
            <a:spAutoFit/>
          </a:bodyPr>
          <a:lstStyle/>
          <a:p>
            <a:r>
              <a:rPr lang="en-US" b="0" i="0" dirty="0">
                <a:solidFill>
                  <a:srgbClr val="000000"/>
                </a:solidFill>
                <a:effectLst/>
              </a:rPr>
              <a:t>Lloyd-Smith et al. 2009</a:t>
            </a:r>
            <a:r>
              <a:rPr lang="en-US" dirty="0">
                <a:cs typeface="Franklin Gothic Medium"/>
              </a:rPr>
              <a:t>. </a:t>
            </a:r>
            <a:r>
              <a:rPr lang="en-US" i="1" dirty="0">
                <a:cs typeface="Franklin Gothic Medium"/>
              </a:rPr>
              <a:t>Science.</a:t>
            </a:r>
          </a:p>
        </p:txBody>
      </p:sp>
    </p:spTree>
    <p:extLst>
      <p:ext uri="{BB962C8B-B14F-4D97-AF65-F5344CB8AC3E}">
        <p14:creationId xmlns:p14="http://schemas.microsoft.com/office/powerpoint/2010/main" val="1522848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100300C-02FC-97B1-86FF-46FD0B45A43A}"/>
                  </a:ext>
                </a:extLst>
              </p:cNvPr>
              <p:cNvSpPr>
                <a:spLocks noGrp="1"/>
              </p:cNvSpPr>
              <p:nvPr>
                <p:ph type="title"/>
              </p:nvPr>
            </p:nvSpPr>
            <p:spPr>
              <a:xfrm>
                <a:off x="880739" y="231380"/>
                <a:ext cx="10039350" cy="1325563"/>
              </a:xfrm>
            </p:spPr>
            <p:txBody>
              <a:bodyPr>
                <a:normAutofit/>
              </a:bodyPr>
              <a:lstStyle/>
              <a:p>
                <a:pPr algn="ctr"/>
                <a:r>
                  <a:rPr lang="en-US" sz="3500" dirty="0">
                    <a:latin typeface="+mn-lt"/>
                  </a:rPr>
                  <a:t>The </a:t>
                </a:r>
                <a:r>
                  <a:rPr lang="en-US" sz="3500" b="1" dirty="0">
                    <a:solidFill>
                      <a:srgbClr val="C00000"/>
                    </a:solidFill>
                    <a:latin typeface="+mn-lt"/>
                  </a:rPr>
                  <a:t>force of infection </a:t>
                </a:r>
                <a:r>
                  <a:rPr lang="en-US" sz="3500" dirty="0">
                    <a:latin typeface="+mn-lt"/>
                  </a:rPr>
                  <a:t>(FOI), </a:t>
                </a:r>
                <a14:m>
                  <m:oMath xmlns:m="http://schemas.openxmlformats.org/officeDocument/2006/math">
                    <m:r>
                      <a:rPr lang="en-US" sz="3500" i="1" smtClean="0">
                        <a:latin typeface="Cambria Math" panose="02040503050406030204" pitchFamily="18" charset="0"/>
                        <a:ea typeface="Cambria Math" panose="02040503050406030204" pitchFamily="18" charset="0"/>
                      </a:rPr>
                      <m:t>𝜆</m:t>
                    </m:r>
                  </m:oMath>
                </a14:m>
                <a:r>
                  <a:rPr lang="en-US" sz="3500" dirty="0">
                    <a:latin typeface="+mn-lt"/>
                  </a:rPr>
                  <a:t>, is the </a:t>
                </a:r>
                <a:r>
                  <a:rPr lang="en-US" sz="3500" b="1" dirty="0">
                    <a:solidFill>
                      <a:srgbClr val="C00000"/>
                    </a:solidFill>
                    <a:latin typeface="+mn-lt"/>
                  </a:rPr>
                  <a:t>rate at which </a:t>
                </a:r>
                <a:r>
                  <a:rPr lang="en-US" sz="3500" b="1" dirty="0" err="1">
                    <a:solidFill>
                      <a:srgbClr val="C00000"/>
                    </a:solidFill>
                    <a:latin typeface="+mn-lt"/>
                  </a:rPr>
                  <a:t>susceptibles</a:t>
                </a:r>
                <a:r>
                  <a:rPr lang="en-US" sz="3500" b="1" dirty="0">
                    <a:solidFill>
                      <a:srgbClr val="C00000"/>
                    </a:solidFill>
                    <a:latin typeface="+mn-lt"/>
                  </a:rPr>
                  <a:t> become infected</a:t>
                </a:r>
              </a:p>
            </p:txBody>
          </p:sp>
        </mc:Choice>
        <mc:Fallback xmlns="">
          <p:sp>
            <p:nvSpPr>
              <p:cNvPr id="2" name="Title 1">
                <a:extLst>
                  <a:ext uri="{FF2B5EF4-FFF2-40B4-BE49-F238E27FC236}">
                    <a16:creationId xmlns:a16="http://schemas.microsoft.com/office/drawing/2014/main" id="{5100300C-02FC-97B1-86FF-46FD0B45A43A}"/>
                  </a:ext>
                </a:extLst>
              </p:cNvPr>
              <p:cNvSpPr>
                <a:spLocks noGrp="1" noRot="1" noChangeAspect="1" noMove="1" noResize="1" noEditPoints="1" noAdjustHandles="1" noChangeArrowheads="1" noChangeShapeType="1" noTextEdit="1"/>
              </p:cNvSpPr>
              <p:nvPr>
                <p:ph type="title"/>
              </p:nvPr>
            </p:nvSpPr>
            <p:spPr>
              <a:xfrm>
                <a:off x="880739" y="231380"/>
                <a:ext cx="10039350" cy="1325563"/>
              </a:xfrm>
              <a:blipFill>
                <a:blip r:embed="rId2"/>
                <a:stretch>
                  <a:fillRect t="-952"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3E2320-FFF8-8596-8BBC-14347CA17128}"/>
                  </a:ext>
                </a:extLst>
              </p:cNvPr>
              <p:cNvSpPr>
                <a:spLocks noGrp="1"/>
              </p:cNvSpPr>
              <p:nvPr>
                <p:ph idx="1"/>
              </p:nvPr>
            </p:nvSpPr>
            <p:spPr>
              <a:xfrm>
                <a:off x="371475" y="1717675"/>
                <a:ext cx="5543550" cy="4748211"/>
              </a:xfrm>
            </p:spPr>
            <p:txBody>
              <a:bodyPr>
                <a:normAutofit fontScale="92500"/>
              </a:bodyPr>
              <a:lstStyle/>
              <a:p>
                <a:r>
                  <a:rPr lang="en-US" dirty="0"/>
                  <a:t>For a single host pathogen: </a:t>
                </a:r>
                <a14:m>
                  <m:oMath xmlns:m="http://schemas.openxmlformats.org/officeDocument/2006/math">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𝝀</m:t>
                        </m:r>
                        <m:r>
                          <a:rPr lang="en-US" b="1" i="1" smtClean="0">
                            <a:solidFill>
                              <a:srgbClr val="C00000"/>
                            </a:solidFill>
                            <a:latin typeface="Cambria Math" panose="02040503050406030204" pitchFamily="18" charset="0"/>
                            <a:ea typeface="Cambria Math" panose="02040503050406030204" pitchFamily="18" charset="0"/>
                          </a:rPr>
                          <m:t>=</m:t>
                        </m:r>
                        <m:r>
                          <a:rPr lang="en-US" b="1" i="1" smtClean="0">
                            <a:solidFill>
                              <a:srgbClr val="C00000"/>
                            </a:solidFill>
                            <a:latin typeface="Cambria Math" panose="02040503050406030204" pitchFamily="18" charset="0"/>
                          </a:rPr>
                          <m:t>𝑹</m:t>
                        </m:r>
                      </m:e>
                      <m:sub>
                        <m:r>
                          <a:rPr lang="en-US" b="1" i="1" smtClean="0">
                            <a:solidFill>
                              <a:srgbClr val="C00000"/>
                            </a:solidFill>
                            <a:latin typeface="Cambria Math" panose="02040503050406030204" pitchFamily="18" charset="0"/>
                          </a:rPr>
                          <m:t>𝟎</m:t>
                        </m:r>
                      </m:sub>
                    </m:sSub>
                    <m:f>
                      <m:fPr>
                        <m:ctrlPr>
                          <a:rPr lang="en-US" b="1" i="1" smtClean="0">
                            <a:solidFill>
                              <a:srgbClr val="C00000"/>
                            </a:solidFill>
                            <a:latin typeface="Cambria Math" panose="02040503050406030204" pitchFamily="18" charset="0"/>
                          </a:rPr>
                        </m:ctrlPr>
                      </m:fPr>
                      <m:num>
                        <m:r>
                          <a:rPr lang="en-US" b="1" i="1" smtClean="0">
                            <a:solidFill>
                              <a:srgbClr val="C00000"/>
                            </a:solidFill>
                            <a:latin typeface="Cambria Math" panose="02040503050406030204" pitchFamily="18" charset="0"/>
                          </a:rPr>
                          <m:t>𝑰</m:t>
                        </m:r>
                      </m:num>
                      <m:den>
                        <m:r>
                          <a:rPr lang="en-US" b="1" i="1" smtClean="0">
                            <a:solidFill>
                              <a:srgbClr val="C00000"/>
                            </a:solidFill>
                            <a:latin typeface="Cambria Math" panose="02040503050406030204" pitchFamily="18" charset="0"/>
                          </a:rPr>
                          <m:t>𝑵</m:t>
                        </m:r>
                      </m:den>
                    </m:f>
                  </m:oMath>
                </a14:m>
                <a:r>
                  <a:rPr lang="en-US" b="1" dirty="0">
                    <a:solidFill>
                      <a:srgbClr val="C00000"/>
                    </a:solidFill>
                  </a:rPr>
                  <a:t> </a:t>
                </a:r>
              </a:p>
              <a:p>
                <a:r>
                  <a:rPr lang="en-US" dirty="0"/>
                  <a:t>(</a:t>
                </a:r>
                <a:r>
                  <a:rPr lang="en-US" b="1" dirty="0">
                    <a:solidFill>
                      <a:srgbClr val="C00000"/>
                    </a:solidFill>
                  </a:rPr>
                  <a:t>FOI = R</a:t>
                </a:r>
                <a:r>
                  <a:rPr lang="en-US" b="1" baseline="-25000" dirty="0">
                    <a:solidFill>
                      <a:srgbClr val="C00000"/>
                    </a:solidFill>
                  </a:rPr>
                  <a:t>0</a:t>
                </a:r>
                <a:r>
                  <a:rPr lang="en-US" b="1" dirty="0">
                    <a:solidFill>
                      <a:srgbClr val="C00000"/>
                    </a:solidFill>
                  </a:rPr>
                  <a:t> * proportion infected</a:t>
                </a:r>
                <a:r>
                  <a:rPr lang="en-US" dirty="0"/>
                  <a:t>)</a:t>
                </a:r>
              </a:p>
              <a:p>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mirror image of</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𝑅</m:t>
                        </m:r>
                      </m:e>
                      <m:sub>
                        <m:r>
                          <a:rPr lang="en-US" b="0" i="1" smtClean="0">
                            <a:latin typeface="Cambria Math" panose="02040503050406030204" pitchFamily="18" charset="0"/>
                          </a:rPr>
                          <m:t>𝐸</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𝑅</m:t>
                        </m:r>
                      </m:e>
                      <m:sub>
                        <m:r>
                          <a:rPr lang="en-US" i="1">
                            <a:latin typeface="Cambria Math" panose="02040503050406030204" pitchFamily="18" charset="0"/>
                          </a:rPr>
                          <m:t>0</m:t>
                        </m:r>
                      </m:sub>
                    </m:sSub>
                    <m:f>
                      <m:fPr>
                        <m:ctrlPr>
                          <a:rPr lang="en-US" i="1">
                            <a:latin typeface="Cambria Math" panose="02040503050406030204" pitchFamily="18" charset="0"/>
                          </a:rPr>
                        </m:ctrlPr>
                      </m:fPr>
                      <m:num>
                        <m:r>
                          <a:rPr lang="en-US" b="0" i="1" smtClean="0">
                            <a:latin typeface="Cambria Math" panose="02040503050406030204" pitchFamily="18" charset="0"/>
                          </a:rPr>
                          <m:t>𝑆</m:t>
                        </m:r>
                      </m:num>
                      <m:den>
                        <m:r>
                          <a:rPr lang="en-US" i="1">
                            <a:latin typeface="Cambria Math" panose="02040503050406030204" pitchFamily="18" charset="0"/>
                          </a:rPr>
                          <m:t>𝑁</m:t>
                        </m:r>
                      </m:den>
                    </m:f>
                  </m:oMath>
                </a14:m>
                <a:r>
                  <a:rPr lang="en-US" dirty="0"/>
                  <a:t> </a:t>
                </a:r>
              </a:p>
              <a:p>
                <a:r>
                  <a:rPr lang="en-US" dirty="0"/>
                  <a:t>Also a finger on the epidemic pulse</a:t>
                </a:r>
              </a:p>
              <a:p>
                <a:r>
                  <a:rPr lang="en-US" dirty="0"/>
                  <a:t>For multi-host pathogens, we can define the </a:t>
                </a:r>
                <a:r>
                  <a:rPr lang="en-US" b="1" dirty="0">
                    <a:solidFill>
                      <a:srgbClr val="C00000"/>
                    </a:solidFill>
                  </a:rPr>
                  <a:t>spillover force of infection</a:t>
                </a:r>
              </a:p>
              <a:p>
                <a:pPr lvl="1"/>
                <a:r>
                  <a:rPr lang="en-US" dirty="0"/>
                  <a:t>Comprised of: </a:t>
                </a:r>
              </a:p>
              <a:p>
                <a:pPr marL="914400" lvl="1" indent="-457200">
                  <a:buFont typeface="+mj-lt"/>
                  <a:buAutoNum type="arabicPeriod"/>
                </a:pPr>
                <a:r>
                  <a:rPr lang="en-US" b="1" dirty="0">
                    <a:solidFill>
                      <a:srgbClr val="C00000"/>
                    </a:solidFill>
                  </a:rPr>
                  <a:t>Infectiousness</a:t>
                </a:r>
                <a:r>
                  <a:rPr lang="en-US" dirty="0"/>
                  <a:t> of the reservoir</a:t>
                </a:r>
              </a:p>
              <a:p>
                <a:pPr marL="914400" lvl="1" indent="-457200">
                  <a:buFont typeface="+mj-lt"/>
                  <a:buAutoNum type="arabicPeriod"/>
                </a:pPr>
                <a:r>
                  <a:rPr lang="en-US" dirty="0"/>
                  <a:t>Reservoir-human </a:t>
                </a:r>
                <a:r>
                  <a:rPr lang="en-US" b="1" dirty="0">
                    <a:solidFill>
                      <a:srgbClr val="C00000"/>
                    </a:solidFill>
                  </a:rPr>
                  <a:t>contact rates</a:t>
                </a:r>
              </a:p>
              <a:p>
                <a:pPr marL="914400" lvl="1" indent="-457200">
                  <a:buFont typeface="+mj-lt"/>
                  <a:buAutoNum type="arabicPeriod"/>
                </a:pPr>
                <a:r>
                  <a:rPr lang="en-US" b="1" dirty="0">
                    <a:solidFill>
                      <a:srgbClr val="C00000"/>
                    </a:solidFill>
                  </a:rPr>
                  <a:t>Susceptibility</a:t>
                </a:r>
                <a:r>
                  <a:rPr lang="en-US" dirty="0"/>
                  <a:t> in the human host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943E2320-FFF8-8596-8BBC-14347CA17128}"/>
                  </a:ext>
                </a:extLst>
              </p:cNvPr>
              <p:cNvSpPr>
                <a:spLocks noGrp="1" noRot="1" noChangeAspect="1" noMove="1" noResize="1" noEditPoints="1" noAdjustHandles="1" noChangeArrowheads="1" noChangeShapeType="1" noTextEdit="1"/>
              </p:cNvSpPr>
              <p:nvPr>
                <p:ph idx="1"/>
              </p:nvPr>
            </p:nvSpPr>
            <p:spPr>
              <a:xfrm>
                <a:off x="371475" y="1717675"/>
                <a:ext cx="5543550" cy="4748211"/>
              </a:xfrm>
              <a:blipFill>
                <a:blip r:embed="rId3"/>
                <a:stretch>
                  <a:fillRect l="-1831" t="-267"/>
                </a:stretch>
              </a:blipFill>
            </p:spPr>
            <p:txBody>
              <a:bodyPr/>
              <a:lstStyle/>
              <a:p>
                <a:r>
                  <a:rPr lang="en-US">
                    <a:noFill/>
                  </a:rPr>
                  <a:t> </a:t>
                </a:r>
              </a:p>
            </p:txBody>
          </p:sp>
        </mc:Fallback>
      </mc:AlternateContent>
      <p:pic>
        <p:nvPicPr>
          <p:cNvPr id="4" name="Picture 3" descr="Diagram, text&#10;&#10;Description automatically generated">
            <a:extLst>
              <a:ext uri="{FF2B5EF4-FFF2-40B4-BE49-F238E27FC236}">
                <a16:creationId xmlns:a16="http://schemas.microsoft.com/office/drawing/2014/main" id="{00D0B179-9366-B463-0B17-C9C339FE5EED}"/>
              </a:ext>
            </a:extLst>
          </p:cNvPr>
          <p:cNvPicPr>
            <a:picLocks noChangeAspect="1"/>
          </p:cNvPicPr>
          <p:nvPr/>
        </p:nvPicPr>
        <p:blipFill rotWithShape="1">
          <a:blip r:embed="rId4"/>
          <a:srcRect t="3406"/>
          <a:stretch/>
        </p:blipFill>
        <p:spPr>
          <a:xfrm>
            <a:off x="5915025" y="1393429"/>
            <a:ext cx="6222638" cy="5244305"/>
          </a:xfrm>
          <a:prstGeom prst="rect">
            <a:avLst/>
          </a:prstGeom>
        </p:spPr>
      </p:pic>
      <p:sp>
        <p:nvSpPr>
          <p:cNvPr id="7" name="TextBox 6">
            <a:extLst>
              <a:ext uri="{FF2B5EF4-FFF2-40B4-BE49-F238E27FC236}">
                <a16:creationId xmlns:a16="http://schemas.microsoft.com/office/drawing/2014/main" id="{6D19EF22-31C5-47EC-E2CB-B9E1CDDADC6E}"/>
              </a:ext>
            </a:extLst>
          </p:cNvPr>
          <p:cNvSpPr txBox="1"/>
          <p:nvPr/>
        </p:nvSpPr>
        <p:spPr>
          <a:xfrm>
            <a:off x="8934450" y="6548544"/>
            <a:ext cx="3217824" cy="369332"/>
          </a:xfrm>
          <a:prstGeom prst="rect">
            <a:avLst/>
          </a:prstGeom>
          <a:noFill/>
        </p:spPr>
        <p:txBody>
          <a:bodyPr wrap="square" rtlCol="0">
            <a:spAutoFit/>
          </a:bodyPr>
          <a:lstStyle/>
          <a:p>
            <a:r>
              <a:rPr lang="en-US" b="0" i="0" dirty="0">
                <a:solidFill>
                  <a:srgbClr val="000000"/>
                </a:solidFill>
                <a:effectLst/>
              </a:rPr>
              <a:t>Lloyd-Smith et al. 2009</a:t>
            </a:r>
            <a:r>
              <a:rPr lang="en-US" dirty="0">
                <a:cs typeface="Franklin Gothic Medium"/>
              </a:rPr>
              <a:t>. </a:t>
            </a:r>
            <a:r>
              <a:rPr lang="en-US" i="1" dirty="0">
                <a:cs typeface="Franklin Gothic Medium"/>
              </a:rPr>
              <a:t>Science.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3C4296D-5879-C708-1334-F4B711C89307}"/>
                  </a:ext>
                </a:extLst>
              </p:cNvPr>
              <p:cNvSpPr txBox="1"/>
              <p:nvPr/>
            </p:nvSpPr>
            <p:spPr>
              <a:xfrm>
                <a:off x="109538" y="6211669"/>
                <a:ext cx="5262562" cy="646331"/>
              </a:xfrm>
              <a:prstGeom prst="rect">
                <a:avLst/>
              </a:prstGeom>
              <a:noFill/>
            </p:spPr>
            <p:txBody>
              <a:bodyPr wrap="square">
                <a:spAutoFit/>
              </a:bodyPr>
              <a:lstStyle/>
              <a:p>
                <a:pPr algn="ctr"/>
                <a:r>
                  <a:rPr lang="en-US" i="1" dirty="0"/>
                  <a:t>Keeling &amp; Gilligan model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𝐻</m:t>
                        </m:r>
                      </m:sub>
                    </m:sSub>
                  </m:oMath>
                </a14:m>
                <a:r>
                  <a:rPr lang="en-US" i="1" dirty="0"/>
                  <a:t> for plague as proportional to the abundance of free-living infected fleas.</a:t>
                </a:r>
              </a:p>
            </p:txBody>
          </p:sp>
        </mc:Choice>
        <mc:Fallback xmlns="">
          <p:sp>
            <p:nvSpPr>
              <p:cNvPr id="5" name="TextBox 4">
                <a:extLst>
                  <a:ext uri="{FF2B5EF4-FFF2-40B4-BE49-F238E27FC236}">
                    <a16:creationId xmlns:a16="http://schemas.microsoft.com/office/drawing/2014/main" id="{23C4296D-5879-C708-1334-F4B711C89307}"/>
                  </a:ext>
                </a:extLst>
              </p:cNvPr>
              <p:cNvSpPr txBox="1">
                <a:spLocks noRot="1" noChangeAspect="1" noMove="1" noResize="1" noEditPoints="1" noAdjustHandles="1" noChangeArrowheads="1" noChangeShapeType="1" noTextEdit="1"/>
              </p:cNvSpPr>
              <p:nvPr/>
            </p:nvSpPr>
            <p:spPr>
              <a:xfrm>
                <a:off x="109538" y="6211669"/>
                <a:ext cx="5262562" cy="646331"/>
              </a:xfrm>
              <a:prstGeom prst="rect">
                <a:avLst/>
              </a:prstGeom>
              <a:blipFill>
                <a:blip r:embed="rId5"/>
                <a:stretch>
                  <a:fillRect l="-723" t="-3922" r="-1928" b="-13725"/>
                </a:stretch>
              </a:blipFill>
            </p:spPr>
            <p:txBody>
              <a:bodyPr/>
              <a:lstStyle/>
              <a:p>
                <a:r>
                  <a:rPr lang="en-US">
                    <a:noFill/>
                  </a:rPr>
                  <a:t> </a:t>
                </a:r>
              </a:p>
            </p:txBody>
          </p:sp>
        </mc:Fallback>
      </mc:AlternateContent>
    </p:spTree>
    <p:extLst>
      <p:ext uri="{BB962C8B-B14F-4D97-AF65-F5344CB8AC3E}">
        <p14:creationId xmlns:p14="http://schemas.microsoft.com/office/powerpoint/2010/main" val="12949630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6" name="Picture 4" descr="Figure 2">
            <a:extLst>
              <a:ext uri="{FF2B5EF4-FFF2-40B4-BE49-F238E27FC236}">
                <a16:creationId xmlns:a16="http://schemas.microsoft.com/office/drawing/2014/main" id="{82AEFA9B-7AD7-011B-93E4-1FAF25675B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80" r="34958" b="4166"/>
          <a:stretch/>
        </p:blipFill>
        <p:spPr bwMode="auto">
          <a:xfrm>
            <a:off x="5027575" y="206496"/>
            <a:ext cx="6672262" cy="638849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16CB5B47-6A60-E4A1-84AF-53B94E4257AE}"/>
              </a:ext>
            </a:extLst>
          </p:cNvPr>
          <p:cNvSpPr txBox="1">
            <a:spLocks/>
          </p:cNvSpPr>
          <p:nvPr/>
        </p:nvSpPr>
        <p:spPr>
          <a:xfrm>
            <a:off x="-147961" y="326630"/>
            <a:ext cx="54819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dirty="0">
                <a:latin typeface="+mn-lt"/>
              </a:rPr>
              <a:t>Zoonosis is a series of </a:t>
            </a:r>
            <a:r>
              <a:rPr lang="en-US" sz="3500" b="1" dirty="0">
                <a:solidFill>
                  <a:srgbClr val="C00000"/>
                </a:solidFill>
                <a:latin typeface="+mn-lt"/>
              </a:rPr>
              <a:t>improbable events</a:t>
            </a:r>
            <a:r>
              <a:rPr lang="en-US" sz="3500" dirty="0">
                <a:latin typeface="+mn-lt"/>
              </a:rPr>
              <a:t>.</a:t>
            </a:r>
            <a:endParaRPr lang="en-US" sz="3500" b="1" dirty="0">
              <a:solidFill>
                <a:srgbClr val="C00000"/>
              </a:solidFill>
              <a:latin typeface="+mn-lt"/>
            </a:endParaRPr>
          </a:p>
        </p:txBody>
      </p:sp>
      <p:sp>
        <p:nvSpPr>
          <p:cNvPr id="5" name="TextBox 4">
            <a:extLst>
              <a:ext uri="{FF2B5EF4-FFF2-40B4-BE49-F238E27FC236}">
                <a16:creationId xmlns:a16="http://schemas.microsoft.com/office/drawing/2014/main" id="{C39EAF11-96DA-8FEB-9380-7D5018BC385B}"/>
              </a:ext>
            </a:extLst>
          </p:cNvPr>
          <p:cNvSpPr txBox="1"/>
          <p:nvPr/>
        </p:nvSpPr>
        <p:spPr>
          <a:xfrm>
            <a:off x="7164426" y="6530459"/>
            <a:ext cx="5027574" cy="369332"/>
          </a:xfrm>
          <a:prstGeom prst="rect">
            <a:avLst/>
          </a:prstGeom>
          <a:noFill/>
        </p:spPr>
        <p:txBody>
          <a:bodyPr wrap="square" rtlCol="0">
            <a:spAutoFit/>
          </a:bodyPr>
          <a:lstStyle/>
          <a:p>
            <a:r>
              <a:rPr lang="en-US" b="0" i="0" dirty="0">
                <a:solidFill>
                  <a:srgbClr val="000000"/>
                </a:solidFill>
                <a:effectLst/>
              </a:rPr>
              <a:t>Plowright et al. 2017</a:t>
            </a:r>
            <a:r>
              <a:rPr lang="en-US" dirty="0">
                <a:cs typeface="Franklin Gothic Medium"/>
              </a:rPr>
              <a:t>. </a:t>
            </a:r>
            <a:r>
              <a:rPr lang="en-US" i="1" dirty="0">
                <a:cs typeface="Franklin Gothic Medium"/>
              </a:rPr>
              <a:t>Nature Reviews Microbiology.</a:t>
            </a:r>
          </a:p>
        </p:txBody>
      </p:sp>
    </p:spTree>
    <p:extLst>
      <p:ext uri="{BB962C8B-B14F-4D97-AF65-F5344CB8AC3E}">
        <p14:creationId xmlns:p14="http://schemas.microsoft.com/office/powerpoint/2010/main" val="16360721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descr="Figure 3">
            <a:extLst>
              <a:ext uri="{FF2B5EF4-FFF2-40B4-BE49-F238E27FC236}">
                <a16:creationId xmlns:a16="http://schemas.microsoft.com/office/drawing/2014/main" id="{DDDAA7E4-9C13-C36A-CEAD-C6E23E81B2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287"/>
          <a:stretch/>
        </p:blipFill>
        <p:spPr bwMode="auto">
          <a:xfrm>
            <a:off x="400050" y="333321"/>
            <a:ext cx="11391900" cy="580077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AC6702B-DC63-16D2-9040-7E637CBA0922}"/>
              </a:ext>
            </a:extLst>
          </p:cNvPr>
          <p:cNvSpPr txBox="1"/>
          <p:nvPr/>
        </p:nvSpPr>
        <p:spPr>
          <a:xfrm>
            <a:off x="7164426" y="6530459"/>
            <a:ext cx="5027574" cy="369332"/>
          </a:xfrm>
          <a:prstGeom prst="rect">
            <a:avLst/>
          </a:prstGeom>
          <a:noFill/>
        </p:spPr>
        <p:txBody>
          <a:bodyPr wrap="square" rtlCol="0">
            <a:spAutoFit/>
          </a:bodyPr>
          <a:lstStyle/>
          <a:p>
            <a:r>
              <a:rPr lang="en-US" b="0" i="0" dirty="0">
                <a:solidFill>
                  <a:srgbClr val="000000"/>
                </a:solidFill>
                <a:effectLst/>
              </a:rPr>
              <a:t>Plowright et al. 2017</a:t>
            </a:r>
            <a:r>
              <a:rPr lang="en-US" dirty="0">
                <a:cs typeface="Franklin Gothic Medium"/>
              </a:rPr>
              <a:t>. </a:t>
            </a:r>
            <a:r>
              <a:rPr lang="en-US" i="1" dirty="0">
                <a:cs typeface="Franklin Gothic Medium"/>
              </a:rPr>
              <a:t>Nature Reviews Microbiology.</a:t>
            </a:r>
          </a:p>
        </p:txBody>
      </p:sp>
      <p:sp>
        <p:nvSpPr>
          <p:cNvPr id="5" name="Title 1">
            <a:extLst>
              <a:ext uri="{FF2B5EF4-FFF2-40B4-BE49-F238E27FC236}">
                <a16:creationId xmlns:a16="http://schemas.microsoft.com/office/drawing/2014/main" id="{D49DED96-0CBB-47E4-E5CD-FF674DD4818D}"/>
              </a:ext>
            </a:extLst>
          </p:cNvPr>
          <p:cNvSpPr txBox="1">
            <a:spLocks/>
          </p:cNvSpPr>
          <p:nvPr/>
        </p:nvSpPr>
        <p:spPr>
          <a:xfrm>
            <a:off x="-300361" y="5861897"/>
            <a:ext cx="54819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dirty="0">
                <a:latin typeface="+mn-lt"/>
              </a:rPr>
              <a:t>Bottlenecks to spillover.</a:t>
            </a:r>
            <a:endParaRPr lang="en-US" sz="3500" b="1" dirty="0">
              <a:solidFill>
                <a:srgbClr val="C00000"/>
              </a:solidFill>
              <a:latin typeface="+mn-lt"/>
            </a:endParaRPr>
          </a:p>
        </p:txBody>
      </p:sp>
    </p:spTree>
    <p:extLst>
      <p:ext uri="{BB962C8B-B14F-4D97-AF65-F5344CB8AC3E}">
        <p14:creationId xmlns:p14="http://schemas.microsoft.com/office/powerpoint/2010/main" val="2433771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letter&#10;&#10;Description automatically generated">
            <a:extLst>
              <a:ext uri="{FF2B5EF4-FFF2-40B4-BE49-F238E27FC236}">
                <a16:creationId xmlns:a16="http://schemas.microsoft.com/office/drawing/2014/main" id="{3095E3D0-7B9F-61D8-98C6-CC1199895EAF}"/>
              </a:ext>
            </a:extLst>
          </p:cNvPr>
          <p:cNvPicPr>
            <a:picLocks noChangeAspect="1"/>
          </p:cNvPicPr>
          <p:nvPr/>
        </p:nvPicPr>
        <p:blipFill>
          <a:blip r:embed="rId2"/>
          <a:stretch>
            <a:fillRect/>
          </a:stretch>
        </p:blipFill>
        <p:spPr>
          <a:xfrm>
            <a:off x="2292350" y="1522392"/>
            <a:ext cx="7607300" cy="1282700"/>
          </a:xfrm>
          <a:prstGeom prst="rect">
            <a:avLst/>
          </a:prstGeom>
        </p:spPr>
      </p:pic>
      <p:sp>
        <p:nvSpPr>
          <p:cNvPr id="14" name="TextBox 13">
            <a:extLst>
              <a:ext uri="{FF2B5EF4-FFF2-40B4-BE49-F238E27FC236}">
                <a16:creationId xmlns:a16="http://schemas.microsoft.com/office/drawing/2014/main" id="{BE4D846B-CB3E-8AEE-7E74-BE117550DD81}"/>
              </a:ext>
            </a:extLst>
          </p:cNvPr>
          <p:cNvSpPr txBox="1"/>
          <p:nvPr/>
        </p:nvSpPr>
        <p:spPr>
          <a:xfrm>
            <a:off x="8324850" y="6453294"/>
            <a:ext cx="3808374" cy="369332"/>
          </a:xfrm>
          <a:prstGeom prst="rect">
            <a:avLst/>
          </a:prstGeom>
          <a:solidFill>
            <a:schemeClr val="bg1"/>
          </a:solidFill>
        </p:spPr>
        <p:txBody>
          <a:bodyPr wrap="square" rtlCol="0">
            <a:spAutoFit/>
          </a:bodyPr>
          <a:lstStyle/>
          <a:p>
            <a:r>
              <a:rPr lang="en-US" b="0" i="0" dirty="0" err="1">
                <a:solidFill>
                  <a:srgbClr val="000000"/>
                </a:solidFill>
                <a:effectLst/>
              </a:rPr>
              <a:t>Lembo</a:t>
            </a:r>
            <a:r>
              <a:rPr lang="en-US" b="0" i="0" dirty="0">
                <a:solidFill>
                  <a:srgbClr val="000000"/>
                </a:solidFill>
                <a:effectLst/>
              </a:rPr>
              <a:t> et al. 2008</a:t>
            </a:r>
            <a:r>
              <a:rPr lang="en-US" dirty="0">
                <a:cs typeface="Franklin Gothic Medium"/>
              </a:rPr>
              <a:t>. </a:t>
            </a:r>
            <a:r>
              <a:rPr lang="en-US" i="1" dirty="0">
                <a:cs typeface="Franklin Gothic Medium"/>
              </a:rPr>
              <a:t>J of Animal Ecology.</a:t>
            </a:r>
          </a:p>
        </p:txBody>
      </p:sp>
      <p:sp>
        <p:nvSpPr>
          <p:cNvPr id="20" name="Title 1">
            <a:extLst>
              <a:ext uri="{FF2B5EF4-FFF2-40B4-BE49-F238E27FC236}">
                <a16:creationId xmlns:a16="http://schemas.microsoft.com/office/drawing/2014/main" id="{0E36654E-8045-F5C1-A5FA-06A3C1CBE264}"/>
              </a:ext>
            </a:extLst>
          </p:cNvPr>
          <p:cNvSpPr>
            <a:spLocks noGrp="1"/>
          </p:cNvSpPr>
          <p:nvPr>
            <p:ph type="title"/>
          </p:nvPr>
        </p:nvSpPr>
        <p:spPr>
          <a:xfrm>
            <a:off x="302343" y="525578"/>
            <a:ext cx="11239500" cy="799160"/>
          </a:xfrm>
        </p:spPr>
        <p:txBody>
          <a:bodyPr>
            <a:normAutofit/>
          </a:bodyPr>
          <a:lstStyle/>
          <a:p>
            <a:r>
              <a:rPr lang="en-US" dirty="0">
                <a:latin typeface="+mn-lt"/>
              </a:rPr>
              <a:t>Defining terms in multi-species infections…</a:t>
            </a:r>
          </a:p>
        </p:txBody>
      </p:sp>
      <p:sp>
        <p:nvSpPr>
          <p:cNvPr id="22" name="TextBox 21">
            <a:extLst>
              <a:ext uri="{FF2B5EF4-FFF2-40B4-BE49-F238E27FC236}">
                <a16:creationId xmlns:a16="http://schemas.microsoft.com/office/drawing/2014/main" id="{72D46FD2-38EE-D4EA-D9A5-2DB5E4DD1B11}"/>
              </a:ext>
            </a:extLst>
          </p:cNvPr>
          <p:cNvSpPr txBox="1"/>
          <p:nvPr/>
        </p:nvSpPr>
        <p:spPr>
          <a:xfrm>
            <a:off x="8324850" y="6147756"/>
            <a:ext cx="3808374" cy="369332"/>
          </a:xfrm>
          <a:prstGeom prst="rect">
            <a:avLst/>
          </a:prstGeom>
          <a:solidFill>
            <a:schemeClr val="bg1"/>
          </a:solidFill>
        </p:spPr>
        <p:txBody>
          <a:bodyPr wrap="square" rtlCol="0">
            <a:spAutoFit/>
          </a:bodyPr>
          <a:lstStyle/>
          <a:p>
            <a:r>
              <a:rPr lang="en-US" b="0" i="0" dirty="0">
                <a:solidFill>
                  <a:srgbClr val="000000"/>
                </a:solidFill>
                <a:effectLst/>
              </a:rPr>
              <a:t>Haydon et al. 2002</a:t>
            </a:r>
            <a:r>
              <a:rPr lang="en-US" dirty="0">
                <a:cs typeface="Franklin Gothic Medium"/>
              </a:rPr>
              <a:t>. </a:t>
            </a:r>
            <a:r>
              <a:rPr lang="en-US" i="1" dirty="0">
                <a:cs typeface="Franklin Gothic Medium"/>
              </a:rPr>
              <a:t>EID.</a:t>
            </a:r>
          </a:p>
        </p:txBody>
      </p:sp>
      <p:sp>
        <p:nvSpPr>
          <p:cNvPr id="24" name="Rectangle 23">
            <a:extLst>
              <a:ext uri="{FF2B5EF4-FFF2-40B4-BE49-F238E27FC236}">
                <a16:creationId xmlns:a16="http://schemas.microsoft.com/office/drawing/2014/main" id="{D48E57C0-4EA3-34C1-6E25-B3C24350AF01}"/>
              </a:ext>
            </a:extLst>
          </p:cNvPr>
          <p:cNvSpPr/>
          <p:nvPr/>
        </p:nvSpPr>
        <p:spPr>
          <a:xfrm>
            <a:off x="7543800" y="3886200"/>
            <a:ext cx="952500" cy="106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FAA7531-C9CB-0EF5-8A7A-E5A0B5402201}"/>
              </a:ext>
            </a:extLst>
          </p:cNvPr>
          <p:cNvSpPr/>
          <p:nvPr/>
        </p:nvSpPr>
        <p:spPr>
          <a:xfrm>
            <a:off x="3864693" y="2667000"/>
            <a:ext cx="952500" cy="106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602F4DF1-3604-649C-CB2D-CA5EA8EBEEFC}"/>
              </a:ext>
            </a:extLst>
          </p:cNvPr>
          <p:cNvCxnSpPr>
            <a:cxnSpLocks/>
          </p:cNvCxnSpPr>
          <p:nvPr/>
        </p:nvCxnSpPr>
        <p:spPr>
          <a:xfrm flipV="1">
            <a:off x="7160343" y="2637387"/>
            <a:ext cx="0" cy="4490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A63C08F0-0E22-CC51-5384-FC4C044C38DD}"/>
              </a:ext>
            </a:extLst>
          </p:cNvPr>
          <p:cNvSpPr txBox="1">
            <a:spLocks/>
          </p:cNvSpPr>
          <p:nvPr/>
        </p:nvSpPr>
        <p:spPr>
          <a:xfrm>
            <a:off x="6057978" y="3128351"/>
            <a:ext cx="2247822" cy="831425"/>
          </a:xfrm>
          <a:prstGeom prst="rect">
            <a:avLst/>
          </a:prstGeom>
        </p:spPr>
        <p:txBody>
          <a:bodyPr vert="horz" lIns="68580" tIns="34290" rIns="68580" bIns="3429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250" dirty="0">
                <a:latin typeface="+mn-lt"/>
              </a:rPr>
              <a:t>population of interest to the study</a:t>
            </a:r>
          </a:p>
        </p:txBody>
      </p:sp>
      <p:cxnSp>
        <p:nvCxnSpPr>
          <p:cNvPr id="33" name="Straight Arrow Connector 32">
            <a:extLst>
              <a:ext uri="{FF2B5EF4-FFF2-40B4-BE49-F238E27FC236}">
                <a16:creationId xmlns:a16="http://schemas.microsoft.com/office/drawing/2014/main" id="{B54747E7-30BA-D3D4-ED40-FD470BDA4267}"/>
              </a:ext>
            </a:extLst>
          </p:cNvPr>
          <p:cNvCxnSpPr>
            <a:cxnSpLocks/>
          </p:cNvCxnSpPr>
          <p:nvPr/>
        </p:nvCxnSpPr>
        <p:spPr>
          <a:xfrm flipH="1" flipV="1">
            <a:off x="9376984" y="2580565"/>
            <a:ext cx="182808" cy="4221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itle 1">
            <a:extLst>
              <a:ext uri="{FF2B5EF4-FFF2-40B4-BE49-F238E27FC236}">
                <a16:creationId xmlns:a16="http://schemas.microsoft.com/office/drawing/2014/main" id="{29FAB005-0134-7030-CF5B-F8176C7CFFF3}"/>
              </a:ext>
            </a:extLst>
          </p:cNvPr>
          <p:cNvSpPr txBox="1">
            <a:spLocks/>
          </p:cNvSpPr>
          <p:nvPr/>
        </p:nvSpPr>
        <p:spPr>
          <a:xfrm>
            <a:off x="8750988" y="3060829"/>
            <a:ext cx="2247821" cy="966468"/>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900" dirty="0">
                <a:latin typeface="+mn-lt"/>
              </a:rPr>
              <a:t>population[s] sourcing pathogen to target population</a:t>
            </a:r>
          </a:p>
        </p:txBody>
      </p:sp>
      <p:cxnSp>
        <p:nvCxnSpPr>
          <p:cNvPr id="47" name="Straight Arrow Connector 46">
            <a:extLst>
              <a:ext uri="{FF2B5EF4-FFF2-40B4-BE49-F238E27FC236}">
                <a16:creationId xmlns:a16="http://schemas.microsoft.com/office/drawing/2014/main" id="{EBF4C84B-31FB-33AA-EC2F-4E0594D2F99F}"/>
              </a:ext>
            </a:extLst>
          </p:cNvPr>
          <p:cNvCxnSpPr>
            <a:cxnSpLocks/>
          </p:cNvCxnSpPr>
          <p:nvPr/>
        </p:nvCxnSpPr>
        <p:spPr>
          <a:xfrm flipV="1">
            <a:off x="2632208" y="2637228"/>
            <a:ext cx="225106" cy="4492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itle 1">
            <a:extLst>
              <a:ext uri="{FF2B5EF4-FFF2-40B4-BE49-F238E27FC236}">
                <a16:creationId xmlns:a16="http://schemas.microsoft.com/office/drawing/2014/main" id="{53A5C247-53E2-9AA8-FFF9-BF544CC90D97}"/>
              </a:ext>
            </a:extLst>
          </p:cNvPr>
          <p:cNvSpPr txBox="1">
            <a:spLocks/>
          </p:cNvSpPr>
          <p:nvPr/>
        </p:nvSpPr>
        <p:spPr>
          <a:xfrm>
            <a:off x="1018410" y="3257550"/>
            <a:ext cx="2247822" cy="831425"/>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900" dirty="0">
                <a:latin typeface="+mn-lt"/>
              </a:rPr>
              <a:t>population can sustain endemic transmission of pathogen</a:t>
            </a:r>
          </a:p>
        </p:txBody>
      </p:sp>
      <p:cxnSp>
        <p:nvCxnSpPr>
          <p:cNvPr id="49" name="Straight Arrow Connector 48">
            <a:extLst>
              <a:ext uri="{FF2B5EF4-FFF2-40B4-BE49-F238E27FC236}">
                <a16:creationId xmlns:a16="http://schemas.microsoft.com/office/drawing/2014/main" id="{E04283DD-DEF5-C789-CCF0-34F57B2AF535}"/>
              </a:ext>
            </a:extLst>
          </p:cNvPr>
          <p:cNvCxnSpPr>
            <a:cxnSpLocks/>
          </p:cNvCxnSpPr>
          <p:nvPr/>
        </p:nvCxnSpPr>
        <p:spPr>
          <a:xfrm flipV="1">
            <a:off x="4855293" y="2637228"/>
            <a:ext cx="0" cy="4492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itle 1">
            <a:extLst>
              <a:ext uri="{FF2B5EF4-FFF2-40B4-BE49-F238E27FC236}">
                <a16:creationId xmlns:a16="http://schemas.microsoft.com/office/drawing/2014/main" id="{5943691C-6FF1-EBC0-2BE7-8F5B85844AAB}"/>
              </a:ext>
            </a:extLst>
          </p:cNvPr>
          <p:cNvSpPr txBox="1">
            <a:spLocks/>
          </p:cNvSpPr>
          <p:nvPr/>
        </p:nvSpPr>
        <p:spPr>
          <a:xfrm>
            <a:off x="4226069" y="3100750"/>
            <a:ext cx="1435267" cy="831425"/>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900" dirty="0">
                <a:latin typeface="+mn-lt"/>
              </a:rPr>
              <a:t>spillover hosts only</a:t>
            </a:r>
          </a:p>
        </p:txBody>
      </p:sp>
    </p:spTree>
    <p:extLst>
      <p:ext uri="{BB962C8B-B14F-4D97-AF65-F5344CB8AC3E}">
        <p14:creationId xmlns:p14="http://schemas.microsoft.com/office/powerpoint/2010/main" val="661998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letter&#10;&#10;Description automatically generated">
            <a:extLst>
              <a:ext uri="{FF2B5EF4-FFF2-40B4-BE49-F238E27FC236}">
                <a16:creationId xmlns:a16="http://schemas.microsoft.com/office/drawing/2014/main" id="{3095E3D0-7B9F-61D8-98C6-CC1199895EAF}"/>
              </a:ext>
            </a:extLst>
          </p:cNvPr>
          <p:cNvPicPr>
            <a:picLocks noChangeAspect="1"/>
          </p:cNvPicPr>
          <p:nvPr/>
        </p:nvPicPr>
        <p:blipFill>
          <a:blip r:embed="rId2"/>
          <a:stretch>
            <a:fillRect/>
          </a:stretch>
        </p:blipFill>
        <p:spPr>
          <a:xfrm>
            <a:off x="2292350" y="1522392"/>
            <a:ext cx="7607300" cy="1282700"/>
          </a:xfrm>
          <a:prstGeom prst="rect">
            <a:avLst/>
          </a:prstGeom>
        </p:spPr>
      </p:pic>
      <p:pic>
        <p:nvPicPr>
          <p:cNvPr id="9" name="Picture 8" descr="Diagram&#10;&#10;Description automatically generated">
            <a:extLst>
              <a:ext uri="{FF2B5EF4-FFF2-40B4-BE49-F238E27FC236}">
                <a16:creationId xmlns:a16="http://schemas.microsoft.com/office/drawing/2014/main" id="{D5C0F299-1F0E-0E21-595A-66D1EF3858D3}"/>
              </a:ext>
            </a:extLst>
          </p:cNvPr>
          <p:cNvPicPr>
            <a:picLocks noChangeAspect="1"/>
          </p:cNvPicPr>
          <p:nvPr/>
        </p:nvPicPr>
        <p:blipFill>
          <a:blip r:embed="rId3"/>
          <a:stretch>
            <a:fillRect/>
          </a:stretch>
        </p:blipFill>
        <p:spPr>
          <a:xfrm>
            <a:off x="3864693" y="3200400"/>
            <a:ext cx="4114800" cy="3086100"/>
          </a:xfrm>
          <a:prstGeom prst="rect">
            <a:avLst/>
          </a:prstGeom>
        </p:spPr>
      </p:pic>
      <p:sp>
        <p:nvSpPr>
          <p:cNvPr id="14" name="TextBox 13">
            <a:extLst>
              <a:ext uri="{FF2B5EF4-FFF2-40B4-BE49-F238E27FC236}">
                <a16:creationId xmlns:a16="http://schemas.microsoft.com/office/drawing/2014/main" id="{BE4D846B-CB3E-8AEE-7E74-BE117550DD81}"/>
              </a:ext>
            </a:extLst>
          </p:cNvPr>
          <p:cNvSpPr txBox="1"/>
          <p:nvPr/>
        </p:nvSpPr>
        <p:spPr>
          <a:xfrm>
            <a:off x="8324850" y="6453294"/>
            <a:ext cx="3808374" cy="369332"/>
          </a:xfrm>
          <a:prstGeom prst="rect">
            <a:avLst/>
          </a:prstGeom>
          <a:solidFill>
            <a:schemeClr val="bg1"/>
          </a:solidFill>
        </p:spPr>
        <p:txBody>
          <a:bodyPr wrap="square" rtlCol="0">
            <a:spAutoFit/>
          </a:bodyPr>
          <a:lstStyle/>
          <a:p>
            <a:r>
              <a:rPr lang="en-US" b="0" i="0" dirty="0" err="1">
                <a:solidFill>
                  <a:srgbClr val="000000"/>
                </a:solidFill>
                <a:effectLst/>
              </a:rPr>
              <a:t>Lembo</a:t>
            </a:r>
            <a:r>
              <a:rPr lang="en-US" b="0" i="0" dirty="0">
                <a:solidFill>
                  <a:srgbClr val="000000"/>
                </a:solidFill>
                <a:effectLst/>
              </a:rPr>
              <a:t> et al. 2008</a:t>
            </a:r>
            <a:r>
              <a:rPr lang="en-US" dirty="0">
                <a:cs typeface="Franklin Gothic Medium"/>
              </a:rPr>
              <a:t>. </a:t>
            </a:r>
            <a:r>
              <a:rPr lang="en-US" i="1" dirty="0">
                <a:cs typeface="Franklin Gothic Medium"/>
              </a:rPr>
              <a:t>J of Animal Ecology.</a:t>
            </a:r>
          </a:p>
        </p:txBody>
      </p:sp>
      <p:sp>
        <p:nvSpPr>
          <p:cNvPr id="20" name="Title 1">
            <a:extLst>
              <a:ext uri="{FF2B5EF4-FFF2-40B4-BE49-F238E27FC236}">
                <a16:creationId xmlns:a16="http://schemas.microsoft.com/office/drawing/2014/main" id="{0E36654E-8045-F5C1-A5FA-06A3C1CBE264}"/>
              </a:ext>
            </a:extLst>
          </p:cNvPr>
          <p:cNvSpPr>
            <a:spLocks noGrp="1"/>
          </p:cNvSpPr>
          <p:nvPr>
            <p:ph type="title"/>
          </p:nvPr>
        </p:nvSpPr>
        <p:spPr>
          <a:xfrm>
            <a:off x="302343" y="525578"/>
            <a:ext cx="11239500" cy="799160"/>
          </a:xfrm>
        </p:spPr>
        <p:txBody>
          <a:bodyPr>
            <a:normAutofit/>
          </a:bodyPr>
          <a:lstStyle/>
          <a:p>
            <a:r>
              <a:rPr lang="en-US" dirty="0">
                <a:latin typeface="+mn-lt"/>
              </a:rPr>
              <a:t>Defining terms in multi-species infections…</a:t>
            </a:r>
          </a:p>
        </p:txBody>
      </p:sp>
      <p:sp>
        <p:nvSpPr>
          <p:cNvPr id="22" name="TextBox 21">
            <a:extLst>
              <a:ext uri="{FF2B5EF4-FFF2-40B4-BE49-F238E27FC236}">
                <a16:creationId xmlns:a16="http://schemas.microsoft.com/office/drawing/2014/main" id="{72D46FD2-38EE-D4EA-D9A5-2DB5E4DD1B11}"/>
              </a:ext>
            </a:extLst>
          </p:cNvPr>
          <p:cNvSpPr txBox="1"/>
          <p:nvPr/>
        </p:nvSpPr>
        <p:spPr>
          <a:xfrm>
            <a:off x="8324850" y="6147756"/>
            <a:ext cx="3808374" cy="369332"/>
          </a:xfrm>
          <a:prstGeom prst="rect">
            <a:avLst/>
          </a:prstGeom>
          <a:solidFill>
            <a:schemeClr val="bg1"/>
          </a:solidFill>
        </p:spPr>
        <p:txBody>
          <a:bodyPr wrap="square" rtlCol="0">
            <a:spAutoFit/>
          </a:bodyPr>
          <a:lstStyle/>
          <a:p>
            <a:r>
              <a:rPr lang="en-US" b="0" i="0" dirty="0">
                <a:solidFill>
                  <a:srgbClr val="000000"/>
                </a:solidFill>
                <a:effectLst/>
              </a:rPr>
              <a:t>Haydon et al. 2002</a:t>
            </a:r>
            <a:r>
              <a:rPr lang="en-US" dirty="0">
                <a:cs typeface="Franklin Gothic Medium"/>
              </a:rPr>
              <a:t>. </a:t>
            </a:r>
            <a:r>
              <a:rPr lang="en-US" i="1" dirty="0">
                <a:cs typeface="Franklin Gothic Medium"/>
              </a:rPr>
              <a:t>EID.</a:t>
            </a:r>
          </a:p>
        </p:txBody>
      </p:sp>
      <p:sp>
        <p:nvSpPr>
          <p:cNvPr id="24" name="Rectangle 23">
            <a:extLst>
              <a:ext uri="{FF2B5EF4-FFF2-40B4-BE49-F238E27FC236}">
                <a16:creationId xmlns:a16="http://schemas.microsoft.com/office/drawing/2014/main" id="{D48E57C0-4EA3-34C1-6E25-B3C24350AF01}"/>
              </a:ext>
            </a:extLst>
          </p:cNvPr>
          <p:cNvSpPr/>
          <p:nvPr/>
        </p:nvSpPr>
        <p:spPr>
          <a:xfrm>
            <a:off x="7543800" y="3886200"/>
            <a:ext cx="952500" cy="106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FAA7531-C9CB-0EF5-8A7A-E5A0B5402201}"/>
              </a:ext>
            </a:extLst>
          </p:cNvPr>
          <p:cNvSpPr/>
          <p:nvPr/>
        </p:nvSpPr>
        <p:spPr>
          <a:xfrm>
            <a:off x="3864693" y="2667000"/>
            <a:ext cx="952500" cy="106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6309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8163568" y="2328354"/>
            <a:ext cx="1986493" cy="1606629"/>
          </a:xfrm>
          <a:prstGeom prst="rect">
            <a:avLst/>
          </a:prstGeom>
        </p:spPr>
      </p:pic>
      <p:sp>
        <p:nvSpPr>
          <p:cNvPr id="10" name="Title 1"/>
          <p:cNvSpPr txBox="1">
            <a:spLocks/>
          </p:cNvSpPr>
          <p:nvPr/>
        </p:nvSpPr>
        <p:spPr>
          <a:xfrm>
            <a:off x="2129349" y="1619569"/>
            <a:ext cx="2857343" cy="831425"/>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250" dirty="0">
                <a:latin typeface="+mn-lt"/>
              </a:rPr>
              <a:t>reservoir host</a:t>
            </a:r>
          </a:p>
        </p:txBody>
      </p:sp>
      <p:sp>
        <p:nvSpPr>
          <p:cNvPr id="11" name="Title 1"/>
          <p:cNvSpPr txBox="1">
            <a:spLocks/>
          </p:cNvSpPr>
          <p:nvPr/>
        </p:nvSpPr>
        <p:spPr>
          <a:xfrm>
            <a:off x="7776500" y="1543527"/>
            <a:ext cx="2609930" cy="955356"/>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250" dirty="0">
                <a:latin typeface="+mn-lt"/>
              </a:rPr>
              <a:t>spillover host</a:t>
            </a:r>
          </a:p>
        </p:txBody>
      </p:sp>
      <p:cxnSp>
        <p:nvCxnSpPr>
          <p:cNvPr id="23" name="Straight Arrow Connector 22"/>
          <p:cNvCxnSpPr/>
          <p:nvPr/>
        </p:nvCxnSpPr>
        <p:spPr>
          <a:xfrm>
            <a:off x="5872062" y="2885575"/>
            <a:ext cx="907092" cy="0"/>
          </a:xfrm>
          <a:prstGeom prst="straightConnector1">
            <a:avLst/>
          </a:prstGeom>
          <a:ln w="76200" cmpd="sng">
            <a:solidFill>
              <a:srgbClr val="FFFFFF"/>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17" name="Content Placeholder 2">
            <a:extLst>
              <a:ext uri="{FF2B5EF4-FFF2-40B4-BE49-F238E27FC236}">
                <a16:creationId xmlns:a16="http://schemas.microsoft.com/office/drawing/2014/main" id="{7195F11D-CAD6-F445-B8CE-28E9DE6ECF78}"/>
              </a:ext>
            </a:extLst>
          </p:cNvPr>
          <p:cNvSpPr>
            <a:spLocks noGrp="1"/>
          </p:cNvSpPr>
          <p:nvPr>
            <p:ph idx="1"/>
          </p:nvPr>
        </p:nvSpPr>
        <p:spPr>
          <a:xfrm>
            <a:off x="2411070" y="4570987"/>
            <a:ext cx="8382833" cy="1738328"/>
          </a:xfrm>
        </p:spPr>
        <p:txBody>
          <a:bodyPr>
            <a:normAutofit/>
          </a:bodyPr>
          <a:lstStyle/>
          <a:p>
            <a:pPr marL="0" indent="0" algn="ctr">
              <a:buNone/>
            </a:pPr>
            <a:r>
              <a:rPr lang="en-US" dirty="0"/>
              <a:t>Spillover occurs when a pathogen transmits from one species host to another</a:t>
            </a:r>
          </a:p>
          <a:p>
            <a:pPr marL="0" indent="0" algn="ctr">
              <a:buNone/>
            </a:pPr>
            <a:endParaRPr lang="en-US" dirty="0"/>
          </a:p>
        </p:txBody>
      </p:sp>
      <p:sp>
        <p:nvSpPr>
          <p:cNvPr id="4" name="Title 1">
            <a:extLst>
              <a:ext uri="{FF2B5EF4-FFF2-40B4-BE49-F238E27FC236}">
                <a16:creationId xmlns:a16="http://schemas.microsoft.com/office/drawing/2014/main" id="{70BFF4DA-D649-E386-F23D-5CA5A2EC7A4F}"/>
              </a:ext>
            </a:extLst>
          </p:cNvPr>
          <p:cNvSpPr>
            <a:spLocks noGrp="1"/>
          </p:cNvSpPr>
          <p:nvPr>
            <p:ph type="title"/>
          </p:nvPr>
        </p:nvSpPr>
        <p:spPr>
          <a:xfrm>
            <a:off x="3179201" y="723232"/>
            <a:ext cx="6172200" cy="799160"/>
          </a:xfrm>
        </p:spPr>
        <p:txBody>
          <a:bodyPr/>
          <a:lstStyle/>
          <a:p>
            <a:pPr algn="ctr"/>
            <a:r>
              <a:rPr lang="en-US" b="1" dirty="0">
                <a:latin typeface="+mn-lt"/>
              </a:rPr>
              <a:t>spillover</a:t>
            </a:r>
          </a:p>
        </p:txBody>
      </p:sp>
      <p:pic>
        <p:nvPicPr>
          <p:cNvPr id="6" name="Graphic 5" descr="Rat with solid fill">
            <a:extLst>
              <a:ext uri="{FF2B5EF4-FFF2-40B4-BE49-F238E27FC236}">
                <a16:creationId xmlns:a16="http://schemas.microsoft.com/office/drawing/2014/main" id="{5A874DF3-69B3-670E-F98C-DC9846F35E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95597" y="3086998"/>
            <a:ext cx="914400" cy="914400"/>
          </a:xfrm>
          <a:prstGeom prst="rect">
            <a:avLst/>
          </a:prstGeom>
        </p:spPr>
      </p:pic>
      <p:pic>
        <p:nvPicPr>
          <p:cNvPr id="8" name="Graphic 7" descr="Rat with solid fill">
            <a:extLst>
              <a:ext uri="{FF2B5EF4-FFF2-40B4-BE49-F238E27FC236}">
                <a16:creationId xmlns:a16="http://schemas.microsoft.com/office/drawing/2014/main" id="{985B2E98-B113-B7C5-9D56-BBED268620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99929" y="2328354"/>
            <a:ext cx="914400" cy="914400"/>
          </a:xfrm>
          <a:prstGeom prst="rect">
            <a:avLst/>
          </a:prstGeom>
        </p:spPr>
      </p:pic>
      <p:pic>
        <p:nvPicPr>
          <p:cNvPr id="18" name="Graphic 17" descr="Rat with solid fill">
            <a:extLst>
              <a:ext uri="{FF2B5EF4-FFF2-40B4-BE49-F238E27FC236}">
                <a16:creationId xmlns:a16="http://schemas.microsoft.com/office/drawing/2014/main" id="{3C7DD77B-7FBA-5FF8-4E98-09848A752B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31761" y="3145828"/>
            <a:ext cx="914400" cy="914400"/>
          </a:xfrm>
          <a:prstGeom prst="rect">
            <a:avLst/>
          </a:prstGeom>
        </p:spPr>
      </p:pic>
      <p:pic>
        <p:nvPicPr>
          <p:cNvPr id="19" name="Graphic 18" descr="Rat with solid fill">
            <a:extLst>
              <a:ext uri="{FF2B5EF4-FFF2-40B4-BE49-F238E27FC236}">
                <a16:creationId xmlns:a16="http://schemas.microsoft.com/office/drawing/2014/main" id="{910EBAEB-E34E-204C-4AA4-71D60905C2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413746">
            <a:off x="3660181" y="2430930"/>
            <a:ext cx="914400" cy="914400"/>
          </a:xfrm>
          <a:prstGeom prst="rect">
            <a:avLst/>
          </a:prstGeom>
        </p:spPr>
      </p:pic>
      <p:cxnSp>
        <p:nvCxnSpPr>
          <p:cNvPr id="21" name="Straight Arrow Connector 20">
            <a:extLst>
              <a:ext uri="{FF2B5EF4-FFF2-40B4-BE49-F238E27FC236}">
                <a16:creationId xmlns:a16="http://schemas.microsoft.com/office/drawing/2014/main" id="{AD1A51F3-4C65-C612-A36E-708DB3267246}"/>
              </a:ext>
            </a:extLst>
          </p:cNvPr>
          <p:cNvCxnSpPr>
            <a:cxnSpLocks/>
          </p:cNvCxnSpPr>
          <p:nvPr/>
        </p:nvCxnSpPr>
        <p:spPr>
          <a:xfrm>
            <a:off x="5449018" y="3145828"/>
            <a:ext cx="14866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6723AEA7-A13A-F9C6-8118-FABB31805283}"/>
              </a:ext>
            </a:extLst>
          </p:cNvPr>
          <p:cNvSpPr txBox="1">
            <a:spLocks/>
          </p:cNvSpPr>
          <p:nvPr/>
        </p:nvSpPr>
        <p:spPr>
          <a:xfrm>
            <a:off x="4740437" y="2384233"/>
            <a:ext cx="2857343" cy="831425"/>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250" dirty="0">
                <a:latin typeface="+mn-lt"/>
              </a:rPr>
              <a:t>transmission</a:t>
            </a:r>
          </a:p>
        </p:txBody>
      </p:sp>
      <p:sp>
        <p:nvSpPr>
          <p:cNvPr id="26" name="Title 1">
            <a:extLst>
              <a:ext uri="{FF2B5EF4-FFF2-40B4-BE49-F238E27FC236}">
                <a16:creationId xmlns:a16="http://schemas.microsoft.com/office/drawing/2014/main" id="{7FC8A335-3DE6-CCA2-F1E1-75D53975254D}"/>
              </a:ext>
            </a:extLst>
          </p:cNvPr>
          <p:cNvSpPr txBox="1">
            <a:spLocks/>
          </p:cNvSpPr>
          <p:nvPr/>
        </p:nvSpPr>
        <p:spPr>
          <a:xfrm>
            <a:off x="5051959" y="3215658"/>
            <a:ext cx="2426684" cy="831425"/>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250" dirty="0">
                <a:latin typeface="+mn-lt"/>
              </a:rPr>
              <a:t>(can occur directly or via vector)</a:t>
            </a:r>
          </a:p>
        </p:txBody>
      </p:sp>
    </p:spTree>
    <p:extLst>
      <p:ext uri="{BB962C8B-B14F-4D97-AF65-F5344CB8AC3E}">
        <p14:creationId xmlns:p14="http://schemas.microsoft.com/office/powerpoint/2010/main" val="1617081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8163568" y="2328354"/>
            <a:ext cx="1986493" cy="1606629"/>
          </a:xfrm>
          <a:prstGeom prst="rect">
            <a:avLst/>
          </a:prstGeom>
        </p:spPr>
      </p:pic>
      <p:sp>
        <p:nvSpPr>
          <p:cNvPr id="10" name="Title 1"/>
          <p:cNvSpPr txBox="1">
            <a:spLocks/>
          </p:cNvSpPr>
          <p:nvPr/>
        </p:nvSpPr>
        <p:spPr>
          <a:xfrm>
            <a:off x="2129349" y="1619569"/>
            <a:ext cx="2857343" cy="831425"/>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250" dirty="0">
                <a:latin typeface="+mn-lt"/>
              </a:rPr>
              <a:t>reservoir host</a:t>
            </a:r>
          </a:p>
        </p:txBody>
      </p:sp>
      <p:sp>
        <p:nvSpPr>
          <p:cNvPr id="11" name="Title 1"/>
          <p:cNvSpPr txBox="1">
            <a:spLocks/>
          </p:cNvSpPr>
          <p:nvPr/>
        </p:nvSpPr>
        <p:spPr>
          <a:xfrm>
            <a:off x="7776500" y="1543527"/>
            <a:ext cx="2609930" cy="955356"/>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250" dirty="0">
                <a:latin typeface="+mn-lt"/>
              </a:rPr>
              <a:t>spillover host</a:t>
            </a:r>
          </a:p>
        </p:txBody>
      </p:sp>
      <p:cxnSp>
        <p:nvCxnSpPr>
          <p:cNvPr id="23" name="Straight Arrow Connector 22"/>
          <p:cNvCxnSpPr/>
          <p:nvPr/>
        </p:nvCxnSpPr>
        <p:spPr>
          <a:xfrm>
            <a:off x="5872062" y="2885575"/>
            <a:ext cx="907092" cy="0"/>
          </a:xfrm>
          <a:prstGeom prst="straightConnector1">
            <a:avLst/>
          </a:prstGeom>
          <a:ln w="76200" cmpd="sng">
            <a:solidFill>
              <a:srgbClr val="FFFFFF"/>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17" name="Content Placeholder 2">
            <a:extLst>
              <a:ext uri="{FF2B5EF4-FFF2-40B4-BE49-F238E27FC236}">
                <a16:creationId xmlns:a16="http://schemas.microsoft.com/office/drawing/2014/main" id="{7195F11D-CAD6-F445-B8CE-28E9DE6ECF78}"/>
              </a:ext>
            </a:extLst>
          </p:cNvPr>
          <p:cNvSpPr>
            <a:spLocks noGrp="1"/>
          </p:cNvSpPr>
          <p:nvPr>
            <p:ph idx="1"/>
          </p:nvPr>
        </p:nvSpPr>
        <p:spPr>
          <a:xfrm>
            <a:off x="1309238" y="4283935"/>
            <a:ext cx="9573524" cy="1738328"/>
          </a:xfrm>
        </p:spPr>
        <p:txBody>
          <a:bodyPr>
            <a:normAutofit/>
          </a:bodyPr>
          <a:lstStyle/>
          <a:p>
            <a:pPr marL="0" indent="0" algn="ctr">
              <a:buNone/>
            </a:pPr>
            <a:r>
              <a:rPr lang="en-US" dirty="0"/>
              <a:t>Over 60% of all ‘emerging’ infectious diseases are </a:t>
            </a:r>
            <a:r>
              <a:rPr lang="en-US" b="1" dirty="0">
                <a:solidFill>
                  <a:srgbClr val="C00000"/>
                </a:solidFill>
              </a:rPr>
              <a:t>zoonotic</a:t>
            </a:r>
            <a:r>
              <a:rPr lang="en-US" dirty="0"/>
              <a:t>,</a:t>
            </a:r>
          </a:p>
          <a:p>
            <a:pPr marL="0" indent="0" algn="ctr">
              <a:buNone/>
            </a:pPr>
            <a:r>
              <a:rPr lang="en-US" dirty="0"/>
              <a:t> meaning transmitted from an animal reservoir to a human host.</a:t>
            </a:r>
          </a:p>
          <a:p>
            <a:pPr marL="0" indent="0" algn="ctr">
              <a:buNone/>
            </a:pPr>
            <a:endParaRPr lang="en-US" dirty="0"/>
          </a:p>
          <a:p>
            <a:pPr marL="0" indent="0" algn="ctr">
              <a:buNone/>
            </a:pPr>
            <a:endParaRPr lang="en-US" dirty="0"/>
          </a:p>
        </p:txBody>
      </p:sp>
      <p:sp>
        <p:nvSpPr>
          <p:cNvPr id="4" name="Title 1">
            <a:extLst>
              <a:ext uri="{FF2B5EF4-FFF2-40B4-BE49-F238E27FC236}">
                <a16:creationId xmlns:a16="http://schemas.microsoft.com/office/drawing/2014/main" id="{70BFF4DA-D649-E386-F23D-5CA5A2EC7A4F}"/>
              </a:ext>
            </a:extLst>
          </p:cNvPr>
          <p:cNvSpPr>
            <a:spLocks noGrp="1"/>
          </p:cNvSpPr>
          <p:nvPr>
            <p:ph type="title"/>
          </p:nvPr>
        </p:nvSpPr>
        <p:spPr>
          <a:xfrm>
            <a:off x="3179201" y="723232"/>
            <a:ext cx="6172200" cy="799160"/>
          </a:xfrm>
        </p:spPr>
        <p:txBody>
          <a:bodyPr/>
          <a:lstStyle/>
          <a:p>
            <a:pPr algn="ctr"/>
            <a:r>
              <a:rPr lang="en-US" b="1" dirty="0">
                <a:latin typeface="+mn-lt"/>
              </a:rPr>
              <a:t>zoonosis</a:t>
            </a:r>
          </a:p>
        </p:txBody>
      </p:sp>
      <p:pic>
        <p:nvPicPr>
          <p:cNvPr id="6" name="Graphic 5" descr="Rat with solid fill">
            <a:extLst>
              <a:ext uri="{FF2B5EF4-FFF2-40B4-BE49-F238E27FC236}">
                <a16:creationId xmlns:a16="http://schemas.microsoft.com/office/drawing/2014/main" id="{5A874DF3-69B3-670E-F98C-DC9846F35E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95597" y="3086998"/>
            <a:ext cx="914400" cy="914400"/>
          </a:xfrm>
          <a:prstGeom prst="rect">
            <a:avLst/>
          </a:prstGeom>
        </p:spPr>
      </p:pic>
      <p:pic>
        <p:nvPicPr>
          <p:cNvPr id="8" name="Graphic 7" descr="Rat with solid fill">
            <a:extLst>
              <a:ext uri="{FF2B5EF4-FFF2-40B4-BE49-F238E27FC236}">
                <a16:creationId xmlns:a16="http://schemas.microsoft.com/office/drawing/2014/main" id="{985B2E98-B113-B7C5-9D56-BBED268620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99929" y="2328354"/>
            <a:ext cx="914400" cy="914400"/>
          </a:xfrm>
          <a:prstGeom prst="rect">
            <a:avLst/>
          </a:prstGeom>
        </p:spPr>
      </p:pic>
      <p:pic>
        <p:nvPicPr>
          <p:cNvPr id="18" name="Graphic 17" descr="Rat with solid fill">
            <a:extLst>
              <a:ext uri="{FF2B5EF4-FFF2-40B4-BE49-F238E27FC236}">
                <a16:creationId xmlns:a16="http://schemas.microsoft.com/office/drawing/2014/main" id="{3C7DD77B-7FBA-5FF8-4E98-09848A752B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31761" y="3145828"/>
            <a:ext cx="914400" cy="914400"/>
          </a:xfrm>
          <a:prstGeom prst="rect">
            <a:avLst/>
          </a:prstGeom>
        </p:spPr>
      </p:pic>
      <p:pic>
        <p:nvPicPr>
          <p:cNvPr id="19" name="Graphic 18" descr="Rat with solid fill">
            <a:extLst>
              <a:ext uri="{FF2B5EF4-FFF2-40B4-BE49-F238E27FC236}">
                <a16:creationId xmlns:a16="http://schemas.microsoft.com/office/drawing/2014/main" id="{910EBAEB-E34E-204C-4AA4-71D60905C2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413746">
            <a:off x="3660181" y="2430930"/>
            <a:ext cx="914400" cy="914400"/>
          </a:xfrm>
          <a:prstGeom prst="rect">
            <a:avLst/>
          </a:prstGeom>
        </p:spPr>
      </p:pic>
      <p:cxnSp>
        <p:nvCxnSpPr>
          <p:cNvPr id="21" name="Straight Arrow Connector 20">
            <a:extLst>
              <a:ext uri="{FF2B5EF4-FFF2-40B4-BE49-F238E27FC236}">
                <a16:creationId xmlns:a16="http://schemas.microsoft.com/office/drawing/2014/main" id="{AD1A51F3-4C65-C612-A36E-708DB3267246}"/>
              </a:ext>
            </a:extLst>
          </p:cNvPr>
          <p:cNvCxnSpPr>
            <a:cxnSpLocks/>
          </p:cNvCxnSpPr>
          <p:nvPr/>
        </p:nvCxnSpPr>
        <p:spPr>
          <a:xfrm>
            <a:off x="5449018" y="3145828"/>
            <a:ext cx="14866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6723AEA7-A13A-F9C6-8118-FABB31805283}"/>
              </a:ext>
            </a:extLst>
          </p:cNvPr>
          <p:cNvSpPr txBox="1">
            <a:spLocks/>
          </p:cNvSpPr>
          <p:nvPr/>
        </p:nvSpPr>
        <p:spPr>
          <a:xfrm>
            <a:off x="4740437" y="2384233"/>
            <a:ext cx="2857343" cy="831425"/>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250" dirty="0">
                <a:latin typeface="+mn-lt"/>
              </a:rPr>
              <a:t>transmission</a:t>
            </a:r>
          </a:p>
        </p:txBody>
      </p:sp>
      <p:sp>
        <p:nvSpPr>
          <p:cNvPr id="26" name="Title 1">
            <a:extLst>
              <a:ext uri="{FF2B5EF4-FFF2-40B4-BE49-F238E27FC236}">
                <a16:creationId xmlns:a16="http://schemas.microsoft.com/office/drawing/2014/main" id="{7FC8A335-3DE6-CCA2-F1E1-75D53975254D}"/>
              </a:ext>
            </a:extLst>
          </p:cNvPr>
          <p:cNvSpPr txBox="1">
            <a:spLocks/>
          </p:cNvSpPr>
          <p:nvPr/>
        </p:nvSpPr>
        <p:spPr>
          <a:xfrm>
            <a:off x="5051959" y="3215658"/>
            <a:ext cx="2426684" cy="831425"/>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250" dirty="0">
                <a:latin typeface="+mn-lt"/>
              </a:rPr>
              <a:t>(can occur directly or via vector)</a:t>
            </a:r>
          </a:p>
        </p:txBody>
      </p:sp>
      <p:sp>
        <p:nvSpPr>
          <p:cNvPr id="2" name="Content Placeholder 2">
            <a:extLst>
              <a:ext uri="{FF2B5EF4-FFF2-40B4-BE49-F238E27FC236}">
                <a16:creationId xmlns:a16="http://schemas.microsoft.com/office/drawing/2014/main" id="{A7A36407-4B06-4492-B027-F715C3805613}"/>
              </a:ext>
            </a:extLst>
          </p:cNvPr>
          <p:cNvSpPr txBox="1">
            <a:spLocks/>
          </p:cNvSpPr>
          <p:nvPr/>
        </p:nvSpPr>
        <p:spPr>
          <a:xfrm>
            <a:off x="1478539" y="5684742"/>
            <a:ext cx="9573524" cy="86019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i="1" dirty="0"/>
              <a:t>(Emerging infectious have newly appeared or are increasing in incidence or geographic range, or caused by NIAID priority pathogens)</a:t>
            </a:r>
          </a:p>
        </p:txBody>
      </p:sp>
    </p:spTree>
    <p:extLst>
      <p:ext uri="{BB962C8B-B14F-4D97-AF65-F5344CB8AC3E}">
        <p14:creationId xmlns:p14="http://schemas.microsoft.com/office/powerpoint/2010/main" val="1057332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8163568" y="2328354"/>
            <a:ext cx="1986493" cy="1606629"/>
          </a:xfrm>
          <a:prstGeom prst="rect">
            <a:avLst/>
          </a:prstGeom>
        </p:spPr>
      </p:pic>
      <p:sp>
        <p:nvSpPr>
          <p:cNvPr id="10" name="Title 1"/>
          <p:cNvSpPr txBox="1">
            <a:spLocks/>
          </p:cNvSpPr>
          <p:nvPr/>
        </p:nvSpPr>
        <p:spPr>
          <a:xfrm>
            <a:off x="2129349" y="1619569"/>
            <a:ext cx="2857343" cy="831425"/>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250" dirty="0">
                <a:latin typeface="+mn-lt"/>
              </a:rPr>
              <a:t>reservoir host</a:t>
            </a:r>
          </a:p>
        </p:txBody>
      </p:sp>
      <p:sp>
        <p:nvSpPr>
          <p:cNvPr id="11" name="Title 1"/>
          <p:cNvSpPr txBox="1">
            <a:spLocks/>
          </p:cNvSpPr>
          <p:nvPr/>
        </p:nvSpPr>
        <p:spPr>
          <a:xfrm>
            <a:off x="7776500" y="1543527"/>
            <a:ext cx="2609930" cy="955356"/>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250" dirty="0">
                <a:latin typeface="+mn-lt"/>
              </a:rPr>
              <a:t>spillover host</a:t>
            </a:r>
          </a:p>
        </p:txBody>
      </p:sp>
      <p:cxnSp>
        <p:nvCxnSpPr>
          <p:cNvPr id="23" name="Straight Arrow Connector 22"/>
          <p:cNvCxnSpPr/>
          <p:nvPr/>
        </p:nvCxnSpPr>
        <p:spPr>
          <a:xfrm>
            <a:off x="5872062" y="2885575"/>
            <a:ext cx="907092" cy="0"/>
          </a:xfrm>
          <a:prstGeom prst="straightConnector1">
            <a:avLst/>
          </a:prstGeom>
          <a:ln w="76200" cmpd="sng">
            <a:solidFill>
              <a:srgbClr val="FFFFFF"/>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17" name="Content Placeholder 2">
            <a:extLst>
              <a:ext uri="{FF2B5EF4-FFF2-40B4-BE49-F238E27FC236}">
                <a16:creationId xmlns:a16="http://schemas.microsoft.com/office/drawing/2014/main" id="{7195F11D-CAD6-F445-B8CE-28E9DE6ECF78}"/>
              </a:ext>
            </a:extLst>
          </p:cNvPr>
          <p:cNvSpPr>
            <a:spLocks noGrp="1"/>
          </p:cNvSpPr>
          <p:nvPr>
            <p:ph idx="1"/>
          </p:nvPr>
        </p:nvSpPr>
        <p:spPr>
          <a:xfrm>
            <a:off x="1309238" y="4283935"/>
            <a:ext cx="9573524" cy="1738328"/>
          </a:xfrm>
        </p:spPr>
        <p:txBody>
          <a:bodyPr>
            <a:normAutofit/>
          </a:bodyPr>
          <a:lstStyle/>
          <a:p>
            <a:pPr marL="0" indent="0" algn="ctr">
              <a:buNone/>
            </a:pPr>
            <a:r>
              <a:rPr lang="en-US" dirty="0"/>
              <a:t>Over 60% of all ‘emerging’ infectious diseases are </a:t>
            </a:r>
            <a:r>
              <a:rPr lang="en-US" b="1" dirty="0">
                <a:solidFill>
                  <a:srgbClr val="C00000"/>
                </a:solidFill>
              </a:rPr>
              <a:t>zoonotic</a:t>
            </a:r>
            <a:r>
              <a:rPr lang="en-US" dirty="0"/>
              <a:t>,</a:t>
            </a:r>
          </a:p>
          <a:p>
            <a:pPr marL="0" indent="0" algn="ctr">
              <a:buNone/>
            </a:pPr>
            <a:r>
              <a:rPr lang="en-US" dirty="0"/>
              <a:t> meaning transmitted from an animal reservoir to a human host.</a:t>
            </a:r>
          </a:p>
          <a:p>
            <a:pPr marL="0" indent="0" algn="ctr">
              <a:buNone/>
            </a:pPr>
            <a:endParaRPr lang="en-US" dirty="0"/>
          </a:p>
          <a:p>
            <a:pPr marL="0" indent="0" algn="ctr">
              <a:buNone/>
            </a:pPr>
            <a:endParaRPr lang="en-US" dirty="0"/>
          </a:p>
        </p:txBody>
      </p:sp>
      <p:sp>
        <p:nvSpPr>
          <p:cNvPr id="4" name="Title 1">
            <a:extLst>
              <a:ext uri="{FF2B5EF4-FFF2-40B4-BE49-F238E27FC236}">
                <a16:creationId xmlns:a16="http://schemas.microsoft.com/office/drawing/2014/main" id="{70BFF4DA-D649-E386-F23D-5CA5A2EC7A4F}"/>
              </a:ext>
            </a:extLst>
          </p:cNvPr>
          <p:cNvSpPr>
            <a:spLocks noGrp="1"/>
          </p:cNvSpPr>
          <p:nvPr>
            <p:ph type="title"/>
          </p:nvPr>
        </p:nvSpPr>
        <p:spPr>
          <a:xfrm>
            <a:off x="3179201" y="723232"/>
            <a:ext cx="6172200" cy="799160"/>
          </a:xfrm>
        </p:spPr>
        <p:txBody>
          <a:bodyPr/>
          <a:lstStyle/>
          <a:p>
            <a:pPr algn="ctr"/>
            <a:r>
              <a:rPr lang="en-US" b="1" dirty="0">
                <a:latin typeface="+mn-lt"/>
              </a:rPr>
              <a:t>zoonosis</a:t>
            </a:r>
          </a:p>
        </p:txBody>
      </p:sp>
      <p:pic>
        <p:nvPicPr>
          <p:cNvPr id="6" name="Graphic 5" descr="Rat with solid fill">
            <a:extLst>
              <a:ext uri="{FF2B5EF4-FFF2-40B4-BE49-F238E27FC236}">
                <a16:creationId xmlns:a16="http://schemas.microsoft.com/office/drawing/2014/main" id="{5A874DF3-69B3-670E-F98C-DC9846F35E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95597" y="3086998"/>
            <a:ext cx="914400" cy="914400"/>
          </a:xfrm>
          <a:prstGeom prst="rect">
            <a:avLst/>
          </a:prstGeom>
        </p:spPr>
      </p:pic>
      <p:pic>
        <p:nvPicPr>
          <p:cNvPr id="8" name="Graphic 7" descr="Rat with solid fill">
            <a:extLst>
              <a:ext uri="{FF2B5EF4-FFF2-40B4-BE49-F238E27FC236}">
                <a16:creationId xmlns:a16="http://schemas.microsoft.com/office/drawing/2014/main" id="{985B2E98-B113-B7C5-9D56-BBED268620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99929" y="2328354"/>
            <a:ext cx="914400" cy="914400"/>
          </a:xfrm>
          <a:prstGeom prst="rect">
            <a:avLst/>
          </a:prstGeom>
        </p:spPr>
      </p:pic>
      <p:pic>
        <p:nvPicPr>
          <p:cNvPr id="18" name="Graphic 17" descr="Rat with solid fill">
            <a:extLst>
              <a:ext uri="{FF2B5EF4-FFF2-40B4-BE49-F238E27FC236}">
                <a16:creationId xmlns:a16="http://schemas.microsoft.com/office/drawing/2014/main" id="{3C7DD77B-7FBA-5FF8-4E98-09848A752B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31761" y="3145828"/>
            <a:ext cx="914400" cy="914400"/>
          </a:xfrm>
          <a:prstGeom prst="rect">
            <a:avLst/>
          </a:prstGeom>
        </p:spPr>
      </p:pic>
      <p:pic>
        <p:nvPicPr>
          <p:cNvPr id="19" name="Graphic 18" descr="Rat with solid fill">
            <a:extLst>
              <a:ext uri="{FF2B5EF4-FFF2-40B4-BE49-F238E27FC236}">
                <a16:creationId xmlns:a16="http://schemas.microsoft.com/office/drawing/2014/main" id="{910EBAEB-E34E-204C-4AA4-71D60905C2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413746">
            <a:off x="3660181" y="2430930"/>
            <a:ext cx="914400" cy="914400"/>
          </a:xfrm>
          <a:prstGeom prst="rect">
            <a:avLst/>
          </a:prstGeom>
        </p:spPr>
      </p:pic>
      <p:cxnSp>
        <p:nvCxnSpPr>
          <p:cNvPr id="21" name="Straight Arrow Connector 20">
            <a:extLst>
              <a:ext uri="{FF2B5EF4-FFF2-40B4-BE49-F238E27FC236}">
                <a16:creationId xmlns:a16="http://schemas.microsoft.com/office/drawing/2014/main" id="{AD1A51F3-4C65-C612-A36E-708DB3267246}"/>
              </a:ext>
            </a:extLst>
          </p:cNvPr>
          <p:cNvCxnSpPr>
            <a:cxnSpLocks/>
          </p:cNvCxnSpPr>
          <p:nvPr/>
        </p:nvCxnSpPr>
        <p:spPr>
          <a:xfrm>
            <a:off x="5449018" y="3145828"/>
            <a:ext cx="14866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6723AEA7-A13A-F9C6-8118-FABB31805283}"/>
              </a:ext>
            </a:extLst>
          </p:cNvPr>
          <p:cNvSpPr txBox="1">
            <a:spLocks/>
          </p:cNvSpPr>
          <p:nvPr/>
        </p:nvSpPr>
        <p:spPr>
          <a:xfrm>
            <a:off x="4740437" y="2384233"/>
            <a:ext cx="2857343" cy="831425"/>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250" dirty="0">
                <a:latin typeface="+mn-lt"/>
              </a:rPr>
              <a:t>transmission</a:t>
            </a:r>
          </a:p>
        </p:txBody>
      </p:sp>
      <p:sp>
        <p:nvSpPr>
          <p:cNvPr id="26" name="Title 1">
            <a:extLst>
              <a:ext uri="{FF2B5EF4-FFF2-40B4-BE49-F238E27FC236}">
                <a16:creationId xmlns:a16="http://schemas.microsoft.com/office/drawing/2014/main" id="{7FC8A335-3DE6-CCA2-F1E1-75D53975254D}"/>
              </a:ext>
            </a:extLst>
          </p:cNvPr>
          <p:cNvSpPr txBox="1">
            <a:spLocks/>
          </p:cNvSpPr>
          <p:nvPr/>
        </p:nvSpPr>
        <p:spPr>
          <a:xfrm>
            <a:off x="4986692" y="1387764"/>
            <a:ext cx="2426684" cy="831425"/>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250" dirty="0">
                <a:latin typeface="+mn-lt"/>
              </a:rPr>
              <a:t>vector</a:t>
            </a:r>
          </a:p>
        </p:txBody>
      </p:sp>
      <p:sp>
        <p:nvSpPr>
          <p:cNvPr id="27" name="Content Placeholder 2">
            <a:extLst>
              <a:ext uri="{FF2B5EF4-FFF2-40B4-BE49-F238E27FC236}">
                <a16:creationId xmlns:a16="http://schemas.microsoft.com/office/drawing/2014/main" id="{429CCD66-5794-E659-D405-E70A1F5A0DBE}"/>
              </a:ext>
            </a:extLst>
          </p:cNvPr>
          <p:cNvSpPr txBox="1">
            <a:spLocks/>
          </p:cNvSpPr>
          <p:nvPr/>
        </p:nvSpPr>
        <p:spPr>
          <a:xfrm>
            <a:off x="1478539" y="5647119"/>
            <a:ext cx="9573524" cy="17383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t>Animal hosts are not vectors!</a:t>
            </a:r>
          </a:p>
          <a:p>
            <a:pPr marL="0" indent="0" algn="ctr">
              <a:buFont typeface="Arial" panose="020B0604020202020204" pitchFamily="34" charset="0"/>
              <a:buNone/>
            </a:pPr>
            <a:endParaRPr lang="en-US" dirty="0"/>
          </a:p>
          <a:p>
            <a:pPr marL="0" indent="0" algn="ctr">
              <a:buFont typeface="Arial" panose="020B0604020202020204" pitchFamily="34" charset="0"/>
              <a:buNone/>
            </a:pPr>
            <a:endParaRPr lang="en-US" dirty="0"/>
          </a:p>
        </p:txBody>
      </p:sp>
      <p:pic>
        <p:nvPicPr>
          <p:cNvPr id="59394" name="Picture 2">
            <a:extLst>
              <a:ext uri="{FF2B5EF4-FFF2-40B4-BE49-F238E27FC236}">
                <a16:creationId xmlns:a16="http://schemas.microsoft.com/office/drawing/2014/main" id="{B379610B-EB33-4B7C-2518-2A4C708DFB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0422" y="1980325"/>
            <a:ext cx="1086314" cy="610344"/>
          </a:xfrm>
          <a:prstGeom prst="rect">
            <a:avLst/>
          </a:prstGeom>
          <a:noFill/>
          <a:extLst>
            <a:ext uri="{909E8E84-426E-40DD-AFC4-6F175D3DCCD1}">
              <a14:hiddenFill xmlns:a14="http://schemas.microsoft.com/office/drawing/2010/main">
                <a:solidFill>
                  <a:srgbClr val="FFFFFF"/>
                </a:solidFill>
              </a14:hiddenFill>
            </a:ext>
          </a:extLst>
        </p:spPr>
      </p:pic>
      <p:pic>
        <p:nvPicPr>
          <p:cNvPr id="59396" name="Picture 4" descr="Yersinia Pestis | CDC">
            <a:extLst>
              <a:ext uri="{FF2B5EF4-FFF2-40B4-BE49-F238E27FC236}">
                <a16:creationId xmlns:a16="http://schemas.microsoft.com/office/drawing/2014/main" id="{61430DAB-A868-DC26-C133-57B5D8C6B0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9678" y="2920751"/>
            <a:ext cx="508912" cy="28668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Yersinia Pestis | CDC">
            <a:extLst>
              <a:ext uri="{FF2B5EF4-FFF2-40B4-BE49-F238E27FC236}">
                <a16:creationId xmlns:a16="http://schemas.microsoft.com/office/drawing/2014/main" id="{7041E59C-32EE-392F-3E8E-C9F7F1B733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05665" y="3508611"/>
            <a:ext cx="508912" cy="28668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Yersinia Pestis | CDC">
            <a:extLst>
              <a:ext uri="{FF2B5EF4-FFF2-40B4-BE49-F238E27FC236}">
                <a16:creationId xmlns:a16="http://schemas.microsoft.com/office/drawing/2014/main" id="{F54FBE55-310B-6485-A55B-027098B434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3910" y="3591706"/>
            <a:ext cx="508912" cy="28668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Yersinia Pestis | CDC">
            <a:extLst>
              <a:ext uri="{FF2B5EF4-FFF2-40B4-BE49-F238E27FC236}">
                <a16:creationId xmlns:a16="http://schemas.microsoft.com/office/drawing/2014/main" id="{2247161C-B5E4-3CAE-FE07-DA964260E5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64127" y="2733531"/>
            <a:ext cx="508912" cy="2866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Yersinia Pestis | CDC">
            <a:extLst>
              <a:ext uri="{FF2B5EF4-FFF2-40B4-BE49-F238E27FC236}">
                <a16:creationId xmlns:a16="http://schemas.microsoft.com/office/drawing/2014/main" id="{AFAA2098-21AC-5170-6ED7-2F2B2335CC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6677" y="2086014"/>
            <a:ext cx="508912" cy="2866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Yersinia Pestis | CDC">
            <a:extLst>
              <a:ext uri="{FF2B5EF4-FFF2-40B4-BE49-F238E27FC236}">
                <a16:creationId xmlns:a16="http://schemas.microsoft.com/office/drawing/2014/main" id="{845D853A-633E-8389-E0D7-83ABC42044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80556" y="2844981"/>
            <a:ext cx="508912" cy="28668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Yersinia Pestis | CDC">
            <a:extLst>
              <a:ext uri="{FF2B5EF4-FFF2-40B4-BE49-F238E27FC236}">
                <a16:creationId xmlns:a16="http://schemas.microsoft.com/office/drawing/2014/main" id="{2A3E3916-90F1-BED7-5DF8-7615BD5A85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23888" y="3172313"/>
            <a:ext cx="508912" cy="28668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Yersinia Pestis | CDC">
            <a:extLst>
              <a:ext uri="{FF2B5EF4-FFF2-40B4-BE49-F238E27FC236}">
                <a16:creationId xmlns:a16="http://schemas.microsoft.com/office/drawing/2014/main" id="{BF043776-243D-625B-5A33-6021BA461F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04878" y="2844980"/>
            <a:ext cx="508912" cy="286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6489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2129349" y="1619569"/>
            <a:ext cx="2857343" cy="831425"/>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250" dirty="0">
                <a:latin typeface="+mn-lt"/>
              </a:rPr>
              <a:t>reservoir host</a:t>
            </a:r>
          </a:p>
        </p:txBody>
      </p:sp>
      <p:sp>
        <p:nvSpPr>
          <p:cNvPr id="11" name="Title 1"/>
          <p:cNvSpPr txBox="1">
            <a:spLocks/>
          </p:cNvSpPr>
          <p:nvPr/>
        </p:nvSpPr>
        <p:spPr>
          <a:xfrm>
            <a:off x="7956255" y="1582960"/>
            <a:ext cx="2609930" cy="955356"/>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250" dirty="0">
                <a:latin typeface="+mn-lt"/>
              </a:rPr>
              <a:t>spillover hosts</a:t>
            </a:r>
          </a:p>
        </p:txBody>
      </p:sp>
      <p:cxnSp>
        <p:nvCxnSpPr>
          <p:cNvPr id="23" name="Straight Arrow Connector 22"/>
          <p:cNvCxnSpPr/>
          <p:nvPr/>
        </p:nvCxnSpPr>
        <p:spPr>
          <a:xfrm>
            <a:off x="5872062" y="2885575"/>
            <a:ext cx="907092" cy="0"/>
          </a:xfrm>
          <a:prstGeom prst="straightConnector1">
            <a:avLst/>
          </a:prstGeom>
          <a:ln w="76200" cmpd="sng">
            <a:solidFill>
              <a:srgbClr val="FFFFFF"/>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17" name="Content Placeholder 2">
            <a:extLst>
              <a:ext uri="{FF2B5EF4-FFF2-40B4-BE49-F238E27FC236}">
                <a16:creationId xmlns:a16="http://schemas.microsoft.com/office/drawing/2014/main" id="{7195F11D-CAD6-F445-B8CE-28E9DE6ECF78}"/>
              </a:ext>
            </a:extLst>
          </p:cNvPr>
          <p:cNvSpPr>
            <a:spLocks noGrp="1"/>
          </p:cNvSpPr>
          <p:nvPr>
            <p:ph idx="1"/>
          </p:nvPr>
        </p:nvSpPr>
        <p:spPr>
          <a:xfrm>
            <a:off x="1248625" y="5432089"/>
            <a:ext cx="9391650" cy="783832"/>
          </a:xfrm>
        </p:spPr>
        <p:txBody>
          <a:bodyPr>
            <a:normAutofit lnSpcReduction="10000"/>
          </a:bodyPr>
          <a:lstStyle/>
          <a:p>
            <a:pPr marL="0" indent="0" algn="ctr">
              <a:buNone/>
            </a:pPr>
            <a:r>
              <a:rPr lang="en-US" dirty="0"/>
              <a:t>These pathogens </a:t>
            </a:r>
            <a:r>
              <a:rPr lang="en-US" b="1" dirty="0">
                <a:solidFill>
                  <a:srgbClr val="C00000"/>
                </a:solidFill>
              </a:rPr>
              <a:t>are not considered zoonoses </a:t>
            </a:r>
            <a:r>
              <a:rPr lang="en-US" dirty="0"/>
              <a:t>unless they spillover to humans!</a:t>
            </a:r>
          </a:p>
        </p:txBody>
      </p:sp>
      <p:sp>
        <p:nvSpPr>
          <p:cNvPr id="4" name="Title 1">
            <a:extLst>
              <a:ext uri="{FF2B5EF4-FFF2-40B4-BE49-F238E27FC236}">
                <a16:creationId xmlns:a16="http://schemas.microsoft.com/office/drawing/2014/main" id="{70BFF4DA-D649-E386-F23D-5CA5A2EC7A4F}"/>
              </a:ext>
            </a:extLst>
          </p:cNvPr>
          <p:cNvSpPr>
            <a:spLocks noGrp="1"/>
          </p:cNvSpPr>
          <p:nvPr>
            <p:ph type="title"/>
          </p:nvPr>
        </p:nvSpPr>
        <p:spPr>
          <a:xfrm>
            <a:off x="0" y="723232"/>
            <a:ext cx="12192000" cy="799160"/>
          </a:xfrm>
        </p:spPr>
        <p:txBody>
          <a:bodyPr>
            <a:normAutofit fontScale="90000"/>
          </a:bodyPr>
          <a:lstStyle/>
          <a:p>
            <a:pPr algn="ctr"/>
            <a:r>
              <a:rPr lang="en-US" dirty="0">
                <a:latin typeface="+mn-lt"/>
              </a:rPr>
              <a:t>Pathogens can also spillover to alternative wildlife hosts.</a:t>
            </a:r>
          </a:p>
        </p:txBody>
      </p:sp>
      <p:cxnSp>
        <p:nvCxnSpPr>
          <p:cNvPr id="21" name="Straight Arrow Connector 20">
            <a:extLst>
              <a:ext uri="{FF2B5EF4-FFF2-40B4-BE49-F238E27FC236}">
                <a16:creationId xmlns:a16="http://schemas.microsoft.com/office/drawing/2014/main" id="{AD1A51F3-4C65-C612-A36E-708DB3267246}"/>
              </a:ext>
            </a:extLst>
          </p:cNvPr>
          <p:cNvCxnSpPr>
            <a:cxnSpLocks/>
          </p:cNvCxnSpPr>
          <p:nvPr/>
        </p:nvCxnSpPr>
        <p:spPr>
          <a:xfrm>
            <a:off x="5449018" y="3145828"/>
            <a:ext cx="14866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6723AEA7-A13A-F9C6-8118-FABB31805283}"/>
              </a:ext>
            </a:extLst>
          </p:cNvPr>
          <p:cNvSpPr txBox="1">
            <a:spLocks/>
          </p:cNvSpPr>
          <p:nvPr/>
        </p:nvSpPr>
        <p:spPr>
          <a:xfrm>
            <a:off x="4740437" y="2384233"/>
            <a:ext cx="2857343" cy="831425"/>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250" dirty="0">
                <a:latin typeface="+mn-lt"/>
              </a:rPr>
              <a:t>transmission</a:t>
            </a:r>
          </a:p>
        </p:txBody>
      </p:sp>
      <p:pic>
        <p:nvPicPr>
          <p:cNvPr id="3" name="Graphic 2" descr="Dog with solid fill">
            <a:extLst>
              <a:ext uri="{FF2B5EF4-FFF2-40B4-BE49-F238E27FC236}">
                <a16:creationId xmlns:a16="http://schemas.microsoft.com/office/drawing/2014/main" id="{2FCB3C36-5195-32E5-1456-90C83112FB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86012" y="2961921"/>
            <a:ext cx="914400" cy="914400"/>
          </a:xfrm>
          <a:prstGeom prst="rect">
            <a:avLst/>
          </a:prstGeom>
        </p:spPr>
      </p:pic>
      <p:pic>
        <p:nvPicPr>
          <p:cNvPr id="5" name="Graphic 4" descr="Dog with solid fill">
            <a:extLst>
              <a:ext uri="{FF2B5EF4-FFF2-40B4-BE49-F238E27FC236}">
                <a16:creationId xmlns:a16="http://schemas.microsoft.com/office/drawing/2014/main" id="{40BB7E00-988B-2653-8641-3708885B4AB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66357" y="3549079"/>
            <a:ext cx="914400" cy="914400"/>
          </a:xfrm>
          <a:prstGeom prst="rect">
            <a:avLst/>
          </a:prstGeom>
        </p:spPr>
      </p:pic>
      <p:pic>
        <p:nvPicPr>
          <p:cNvPr id="9" name="Graphic 8" descr="Dog with solid fill">
            <a:extLst>
              <a:ext uri="{FF2B5EF4-FFF2-40B4-BE49-F238E27FC236}">
                <a16:creationId xmlns:a16="http://schemas.microsoft.com/office/drawing/2014/main" id="{4FA7FB42-2BCC-DBEB-5BFC-F6C4B359F8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86580" y="3477783"/>
            <a:ext cx="914400" cy="914400"/>
          </a:xfrm>
          <a:prstGeom prst="rect">
            <a:avLst/>
          </a:prstGeom>
        </p:spPr>
      </p:pic>
      <p:pic>
        <p:nvPicPr>
          <p:cNvPr id="12" name="Graphic 11" descr="Dog with solid fill">
            <a:extLst>
              <a:ext uri="{FF2B5EF4-FFF2-40B4-BE49-F238E27FC236}">
                <a16:creationId xmlns:a16="http://schemas.microsoft.com/office/drawing/2014/main" id="{0B5D8FAC-FA8B-0516-0D08-95E58F07D1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0387" y="2364234"/>
            <a:ext cx="914400" cy="914400"/>
          </a:xfrm>
          <a:prstGeom prst="rect">
            <a:avLst/>
          </a:prstGeom>
        </p:spPr>
      </p:pic>
      <p:pic>
        <p:nvPicPr>
          <p:cNvPr id="13" name="Graphic 12" descr="Dog with solid fill">
            <a:extLst>
              <a:ext uri="{FF2B5EF4-FFF2-40B4-BE49-F238E27FC236}">
                <a16:creationId xmlns:a16="http://schemas.microsoft.com/office/drawing/2014/main" id="{0D6C6BDB-33E8-8614-B825-8219F7B967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89668" y="2482574"/>
            <a:ext cx="914400" cy="914400"/>
          </a:xfrm>
          <a:prstGeom prst="rect">
            <a:avLst/>
          </a:prstGeom>
        </p:spPr>
      </p:pic>
      <p:pic>
        <p:nvPicPr>
          <p:cNvPr id="15" name="Graphic 14" descr="Lion with solid fill">
            <a:extLst>
              <a:ext uri="{FF2B5EF4-FFF2-40B4-BE49-F238E27FC236}">
                <a16:creationId xmlns:a16="http://schemas.microsoft.com/office/drawing/2014/main" id="{46B6ECDC-4090-CC75-20A9-10D34BDF3D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72205" y="2634679"/>
            <a:ext cx="914400" cy="914400"/>
          </a:xfrm>
          <a:prstGeom prst="rect">
            <a:avLst/>
          </a:prstGeom>
        </p:spPr>
      </p:pic>
      <p:pic>
        <p:nvPicPr>
          <p:cNvPr id="20" name="Graphic 19" descr="Cat with solid fill">
            <a:extLst>
              <a:ext uri="{FF2B5EF4-FFF2-40B4-BE49-F238E27FC236}">
                <a16:creationId xmlns:a16="http://schemas.microsoft.com/office/drawing/2014/main" id="{2248C18C-0BEE-CFAE-AA62-81505C0FD6E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46820" y="3448595"/>
            <a:ext cx="914400" cy="914400"/>
          </a:xfrm>
          <a:prstGeom prst="rect">
            <a:avLst/>
          </a:prstGeom>
        </p:spPr>
      </p:pic>
      <p:pic>
        <p:nvPicPr>
          <p:cNvPr id="24" name="Graphic 23" descr="Fox with solid fill">
            <a:extLst>
              <a:ext uri="{FF2B5EF4-FFF2-40B4-BE49-F238E27FC236}">
                <a16:creationId xmlns:a16="http://schemas.microsoft.com/office/drawing/2014/main" id="{74ED0601-5529-1333-6DEB-E828E4D695B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35835" y="2912085"/>
            <a:ext cx="914400" cy="914400"/>
          </a:xfrm>
          <a:prstGeom prst="rect">
            <a:avLst/>
          </a:prstGeom>
        </p:spPr>
      </p:pic>
      <p:pic>
        <p:nvPicPr>
          <p:cNvPr id="28" name="Graphic 27" descr="Lion with solid fill">
            <a:extLst>
              <a:ext uri="{FF2B5EF4-FFF2-40B4-BE49-F238E27FC236}">
                <a16:creationId xmlns:a16="http://schemas.microsoft.com/office/drawing/2014/main" id="{099F68D0-0CBF-92BE-DDAA-DDA94FA517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10450" y="2248284"/>
            <a:ext cx="914400" cy="914400"/>
          </a:xfrm>
          <a:prstGeom prst="rect">
            <a:avLst/>
          </a:prstGeom>
        </p:spPr>
      </p:pic>
      <p:pic>
        <p:nvPicPr>
          <p:cNvPr id="29" name="Graphic 28" descr="Cat with solid fill">
            <a:extLst>
              <a:ext uri="{FF2B5EF4-FFF2-40B4-BE49-F238E27FC236}">
                <a16:creationId xmlns:a16="http://schemas.microsoft.com/office/drawing/2014/main" id="{D8EDE6C8-0F64-55F9-B092-6AFF5B30608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53250" y="3726001"/>
            <a:ext cx="914400" cy="914400"/>
          </a:xfrm>
          <a:prstGeom prst="rect">
            <a:avLst/>
          </a:prstGeom>
        </p:spPr>
      </p:pic>
      <p:pic>
        <p:nvPicPr>
          <p:cNvPr id="30" name="Graphic 29" descr="Fox with solid fill">
            <a:extLst>
              <a:ext uri="{FF2B5EF4-FFF2-40B4-BE49-F238E27FC236}">
                <a16:creationId xmlns:a16="http://schemas.microsoft.com/office/drawing/2014/main" id="{667E29AF-01DF-463B-4917-D1DD41BE064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84973" y="3330004"/>
            <a:ext cx="914400" cy="914400"/>
          </a:xfrm>
          <a:prstGeom prst="rect">
            <a:avLst/>
          </a:prstGeom>
        </p:spPr>
      </p:pic>
      <p:pic>
        <p:nvPicPr>
          <p:cNvPr id="60420" name="Picture 4" descr="Rabies: Vaccines, Symptoms, and More">
            <a:extLst>
              <a:ext uri="{FF2B5EF4-FFF2-40B4-BE49-F238E27FC236}">
                <a16:creationId xmlns:a16="http://schemas.microsoft.com/office/drawing/2014/main" id="{5AEE1726-0CF9-E84B-D0DA-9711A74447C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3147" t="61890" r="36206" b="11559"/>
          <a:stretch/>
        </p:blipFill>
        <p:spPr bwMode="auto">
          <a:xfrm rot="20088394" flipV="1">
            <a:off x="3670809" y="3831986"/>
            <a:ext cx="560585" cy="32377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Rabies: Vaccines, Symptoms, and More">
            <a:extLst>
              <a:ext uri="{FF2B5EF4-FFF2-40B4-BE49-F238E27FC236}">
                <a16:creationId xmlns:a16="http://schemas.microsoft.com/office/drawing/2014/main" id="{C64A9A7A-D89C-75B6-49E4-11B8E946D4A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3147" t="61890" r="36206" b="11559"/>
          <a:stretch/>
        </p:blipFill>
        <p:spPr bwMode="auto">
          <a:xfrm rot="20088394" flipV="1">
            <a:off x="2753647" y="2631381"/>
            <a:ext cx="560585" cy="32377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Rabies: Vaccines, Symptoms, and More">
            <a:extLst>
              <a:ext uri="{FF2B5EF4-FFF2-40B4-BE49-F238E27FC236}">
                <a16:creationId xmlns:a16="http://schemas.microsoft.com/office/drawing/2014/main" id="{A4A3C706-3172-D641-6AEA-8760B248AA2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3147" t="61890" r="36206" b="11559"/>
          <a:stretch/>
        </p:blipFill>
        <p:spPr bwMode="auto">
          <a:xfrm rot="20088394" flipV="1">
            <a:off x="3744578" y="2838148"/>
            <a:ext cx="560585" cy="32377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Rabies: Vaccines, Symptoms, and More">
            <a:extLst>
              <a:ext uri="{FF2B5EF4-FFF2-40B4-BE49-F238E27FC236}">
                <a16:creationId xmlns:a16="http://schemas.microsoft.com/office/drawing/2014/main" id="{ED0C0390-426B-4A12-B6EE-32C36131049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3147" t="61890" r="36206" b="11559"/>
          <a:stretch/>
        </p:blipFill>
        <p:spPr bwMode="auto">
          <a:xfrm rot="20088394" flipV="1">
            <a:off x="9553955" y="2572345"/>
            <a:ext cx="560585" cy="32377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Rabies: Vaccines, Symptoms, and More">
            <a:extLst>
              <a:ext uri="{FF2B5EF4-FFF2-40B4-BE49-F238E27FC236}">
                <a16:creationId xmlns:a16="http://schemas.microsoft.com/office/drawing/2014/main" id="{E638F6A3-AA27-AA80-AEC4-22A380F7214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3147" t="61890" r="36206" b="11559"/>
          <a:stretch/>
        </p:blipFill>
        <p:spPr bwMode="auto">
          <a:xfrm rot="20088394" flipV="1">
            <a:off x="9956578" y="3754042"/>
            <a:ext cx="560585" cy="323778"/>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Rabies: Vaccines, Symptoms, and More">
            <a:extLst>
              <a:ext uri="{FF2B5EF4-FFF2-40B4-BE49-F238E27FC236}">
                <a16:creationId xmlns:a16="http://schemas.microsoft.com/office/drawing/2014/main" id="{311B0D51-0278-2667-1BAE-7A963FBA01B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3147" t="61890" r="36206" b="11559"/>
          <a:stretch/>
        </p:blipFill>
        <p:spPr bwMode="auto">
          <a:xfrm rot="20088394" flipV="1">
            <a:off x="8445621" y="3844390"/>
            <a:ext cx="560585" cy="323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3056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TotalTime>
  <Words>1996</Words>
  <Application>Microsoft Macintosh PowerPoint</Application>
  <PresentationFormat>Widescreen</PresentationFormat>
  <Paragraphs>328</Paragraphs>
  <Slides>36</Slides>
  <Notes>14</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46" baseType="lpstr">
      <vt:lpstr>Arial</vt:lpstr>
      <vt:lpstr>Calibri</vt:lpstr>
      <vt:lpstr>Calibri Light</vt:lpstr>
      <vt:lpstr>Cambria Math</vt:lpstr>
      <vt:lpstr>Franklin Gothic Medium</vt:lpstr>
      <vt:lpstr>Lucida Grande</vt:lpstr>
      <vt:lpstr>Roboto</vt:lpstr>
      <vt:lpstr>Symbol</vt:lpstr>
      <vt:lpstr>Office Theme</vt:lpstr>
      <vt:lpstr>Equation</vt:lpstr>
      <vt:lpstr>PowerPoint Presentation</vt:lpstr>
      <vt:lpstr>Defining terms in multi-species infections…</vt:lpstr>
      <vt:lpstr>Defining terms in multi-species infections…</vt:lpstr>
      <vt:lpstr>Defining terms in multi-species infections…</vt:lpstr>
      <vt:lpstr>Defining terms in multi-species infections…</vt:lpstr>
      <vt:lpstr>spillover</vt:lpstr>
      <vt:lpstr>zoonosis</vt:lpstr>
      <vt:lpstr>zoonosis</vt:lpstr>
      <vt:lpstr>Pathogens can also spillover to alternative wildlife hosts.</vt:lpstr>
      <vt:lpstr>spillback</vt:lpstr>
      <vt:lpstr>Spillback occurs among wildlife as well</vt:lpstr>
      <vt:lpstr>Pathogens can also spillover to alternative wildlife hosts.</vt:lpstr>
      <vt:lpstr>Vaccination of domestic dogs aims to shift the ecology of the system</vt:lpstr>
      <vt:lpstr>Vaccination of domestic dogs can successfully eradicate rabies from some systems.</vt:lpstr>
      <vt:lpstr>Culling of infected reservoir hosts is typically an ineffective mechanism of disease control: case study bat rabies</vt:lpstr>
      <vt:lpstr>Culling of infected reservoir hosts is typically an ineffective mechanism of disease control: case study bat rabies</vt:lpstr>
      <vt:lpstr>Culling of infected reservoir hosts is typically an ineffective mechanism of disease control:  Case study UK badgers and bovine TB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force of infection (FOI), λ, is the rate at which susceptibles become infected</vt:lpstr>
      <vt:lpstr>The force of infection (FOI), λ, is the rate at which susceptibles become infected</vt:lpstr>
      <vt:lpstr>The force of infection (FOI), λ, is the rate at which susceptibles become infected</vt:lpstr>
      <vt:lpstr>The force of infection (FOI), λ, is the rate at which susceptibles become infected</vt:lpstr>
      <vt:lpstr>The force of infection (FOI), λ, is the rate at which susceptibles become infected</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Cara Brook</dc:creator>
  <cp:lastModifiedBy>Cara Brook</cp:lastModifiedBy>
  <cp:revision>4</cp:revision>
  <dcterms:created xsi:type="dcterms:W3CDTF">2024-01-16T11:13:25Z</dcterms:created>
  <dcterms:modified xsi:type="dcterms:W3CDTF">2024-01-16T12:38:27Z</dcterms:modified>
</cp:coreProperties>
</file>